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Telegraf" charset="1" panose="00000500000000000000"/>
      <p:regular r:id="rId28"/>
    </p:embeddedFont>
    <p:embeddedFont>
      <p:font typeface="Telegraf Bold" charset="1" panose="00000800000000000000"/>
      <p:regular r:id="rId29"/>
    </p:embeddedFont>
    <p:embeddedFont>
      <p:font typeface="Telegraf Extra-Light" charset="1" panose="00000300000000000000"/>
      <p:regular r:id="rId30"/>
    </p:embeddedFont>
    <p:embeddedFont>
      <p:font typeface="Telegraf Medium" charset="1" panose="00000600000000000000"/>
      <p:regular r:id="rId31"/>
    </p:embeddedFont>
    <p:embeddedFont>
      <p:font typeface="Telegraf Ultra-Bold" charset="1" panose="00000900000000000000"/>
      <p:regular r:id="rId32"/>
    </p:embeddedFont>
    <p:embeddedFont>
      <p:font typeface="Telegraf Heavy"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https://h52d0s-karson-eilers.shinyapps.io/mav_app_final/" TargetMode="External" Type="http://schemas.openxmlformats.org/officeDocument/2006/relationships/hyperlink"/><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https://h52d0s-karson-eilers.shinyapps.io/mav_app_final/"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1374" y="3823282"/>
            <a:ext cx="11896097" cy="4215177"/>
            <a:chOff x="0" y="0"/>
            <a:chExt cx="15861463" cy="5620236"/>
          </a:xfrm>
        </p:grpSpPr>
        <p:sp>
          <p:nvSpPr>
            <p:cNvPr name="Freeform 5" id="5"/>
            <p:cNvSpPr/>
            <p:nvPr/>
          </p:nvSpPr>
          <p:spPr>
            <a:xfrm flipH="false" flipV="false" rot="0">
              <a:off x="0" y="3468128"/>
              <a:ext cx="11463162" cy="270947"/>
            </a:xfrm>
            <a:custGeom>
              <a:avLst/>
              <a:gdLst/>
              <a:ahLst/>
              <a:cxnLst/>
              <a:rect r="r" b="b" t="t" l="l"/>
              <a:pathLst>
                <a:path h="270947" w="11463162">
                  <a:moveTo>
                    <a:pt x="0" y="0"/>
                  </a:moveTo>
                  <a:lnTo>
                    <a:pt x="11463162" y="0"/>
                  </a:lnTo>
                  <a:lnTo>
                    <a:pt x="11463162" y="270947"/>
                  </a:lnTo>
                  <a:lnTo>
                    <a:pt x="0" y="2709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4330257"/>
              <a:ext cx="15470538" cy="1289979"/>
            </a:xfrm>
            <a:prstGeom prst="rect">
              <a:avLst/>
            </a:prstGeom>
          </p:spPr>
          <p:txBody>
            <a:bodyPr anchor="t" rtlCol="false" tIns="0" lIns="0" bIns="0" rIns="0">
              <a:spAutoFit/>
            </a:bodyPr>
            <a:lstStyle/>
            <a:p>
              <a:pPr>
                <a:lnSpc>
                  <a:spcPts val="7806"/>
                </a:lnSpc>
              </a:pPr>
            </a:p>
          </p:txBody>
        </p:sp>
        <p:sp>
          <p:nvSpPr>
            <p:cNvPr name="TextBox 7" id="7"/>
            <p:cNvSpPr txBox="true"/>
            <p:nvPr/>
          </p:nvSpPr>
          <p:spPr>
            <a:xfrm rot="0">
              <a:off x="0" y="161925"/>
              <a:ext cx="15861463" cy="3306203"/>
            </a:xfrm>
            <a:prstGeom prst="rect">
              <a:avLst/>
            </a:prstGeom>
          </p:spPr>
          <p:txBody>
            <a:bodyPr anchor="t" rtlCol="false" tIns="0" lIns="0" bIns="0" rIns="0">
              <a:spAutoFit/>
            </a:bodyPr>
            <a:lstStyle/>
            <a:p>
              <a:pPr>
                <a:lnSpc>
                  <a:spcPts val="17156"/>
                </a:lnSpc>
              </a:pPr>
            </a:p>
          </p:txBody>
        </p:sp>
      </p:grpSp>
      <p:sp>
        <p:nvSpPr>
          <p:cNvPr name="Freeform 8" id="8"/>
          <p:cNvSpPr/>
          <p:nvPr/>
        </p:nvSpPr>
        <p:spPr>
          <a:xfrm flipH="false" flipV="false" rot="0">
            <a:off x="1028700" y="1105884"/>
            <a:ext cx="517431" cy="517431"/>
          </a:xfrm>
          <a:custGeom>
            <a:avLst/>
            <a:gdLst/>
            <a:ahLst/>
            <a:cxnLst/>
            <a:rect r="r" b="b" t="t" l="l"/>
            <a:pathLst>
              <a:path h="517431" w="517431">
                <a:moveTo>
                  <a:pt x="0" y="0"/>
                </a:moveTo>
                <a:lnTo>
                  <a:pt x="517431" y="0"/>
                </a:lnTo>
                <a:lnTo>
                  <a:pt x="517431" y="517432"/>
                </a:lnTo>
                <a:lnTo>
                  <a:pt x="0" y="517432"/>
                </a:lnTo>
                <a:lnTo>
                  <a:pt x="0" y="0"/>
                </a:lnTo>
                <a:close/>
              </a:path>
            </a:pathLst>
          </a:custGeom>
          <a:blipFill>
            <a:blip r:embed="rId7"/>
            <a:stretch>
              <a:fillRect l="0" t="0" r="0" b="0"/>
            </a:stretch>
          </a:blipFill>
        </p:spPr>
      </p:sp>
      <p:sp>
        <p:nvSpPr>
          <p:cNvPr name="TextBox 9" id="9"/>
          <p:cNvSpPr txBox="true"/>
          <p:nvPr/>
        </p:nvSpPr>
        <p:spPr>
          <a:xfrm rot="0">
            <a:off x="13466330" y="1173147"/>
            <a:ext cx="3792970" cy="391795"/>
          </a:xfrm>
          <a:prstGeom prst="rect">
            <a:avLst/>
          </a:prstGeom>
        </p:spPr>
        <p:txBody>
          <a:bodyPr anchor="t" rtlCol="false" tIns="0" lIns="0" bIns="0" rIns="0">
            <a:spAutoFit/>
          </a:bodyPr>
          <a:lstStyle/>
          <a:p>
            <a:pPr algn="r">
              <a:lnSpc>
                <a:spcPts val="3079"/>
              </a:lnSpc>
            </a:pPr>
            <a:r>
              <a:rPr lang="en-US" sz="2199" spc="74">
                <a:solidFill>
                  <a:srgbClr val="F4E7E7"/>
                </a:solidFill>
                <a:latin typeface="Arimo"/>
              </a:rPr>
              <a:t>FALL 2023 </a:t>
            </a:r>
          </a:p>
        </p:txBody>
      </p:sp>
      <p:sp>
        <p:nvSpPr>
          <p:cNvPr name="TextBox 10" id="10"/>
          <p:cNvSpPr txBox="true"/>
          <p:nvPr/>
        </p:nvSpPr>
        <p:spPr>
          <a:xfrm rot="0">
            <a:off x="1925036" y="1130618"/>
            <a:ext cx="3244797" cy="401290"/>
          </a:xfrm>
          <a:prstGeom prst="rect">
            <a:avLst/>
          </a:prstGeom>
        </p:spPr>
        <p:txBody>
          <a:bodyPr anchor="t" rtlCol="false" tIns="0" lIns="0" bIns="0" rIns="0">
            <a:spAutoFit/>
          </a:bodyPr>
          <a:lstStyle/>
          <a:p>
            <a:pPr>
              <a:lnSpc>
                <a:spcPts val="3081"/>
              </a:lnSpc>
              <a:spcBef>
                <a:spcPct val="0"/>
              </a:spcBef>
            </a:pPr>
            <a:r>
              <a:rPr lang="en-US" sz="2201">
                <a:solidFill>
                  <a:srgbClr val="F4E7E7"/>
                </a:solidFill>
                <a:latin typeface="Telegraf Bold"/>
              </a:rPr>
              <a:t>Group  4 </a:t>
            </a:r>
          </a:p>
        </p:txBody>
      </p:sp>
      <p:sp>
        <p:nvSpPr>
          <p:cNvPr name="TextBox 11" id="11"/>
          <p:cNvSpPr txBox="true"/>
          <p:nvPr/>
        </p:nvSpPr>
        <p:spPr>
          <a:xfrm rot="0">
            <a:off x="13425431" y="7749504"/>
            <a:ext cx="3833869" cy="1833245"/>
          </a:xfrm>
          <a:prstGeom prst="rect">
            <a:avLst/>
          </a:prstGeom>
        </p:spPr>
        <p:txBody>
          <a:bodyPr anchor="t" rtlCol="false" tIns="0" lIns="0" bIns="0" rIns="0">
            <a:spAutoFit/>
          </a:bodyPr>
          <a:lstStyle/>
          <a:p>
            <a:pPr algn="r">
              <a:lnSpc>
                <a:spcPts val="2860"/>
              </a:lnSpc>
            </a:pPr>
            <a:r>
              <a:rPr lang="en-US" sz="2600" spc="221">
                <a:solidFill>
                  <a:srgbClr val="FFFFFF"/>
                </a:solidFill>
                <a:latin typeface="Arimo"/>
              </a:rPr>
              <a:t>JADE GOSAR</a:t>
            </a:r>
          </a:p>
          <a:p>
            <a:pPr algn="r">
              <a:lnSpc>
                <a:spcPts val="2860"/>
              </a:lnSpc>
            </a:pPr>
            <a:r>
              <a:rPr lang="en-US" sz="2600" spc="221">
                <a:solidFill>
                  <a:srgbClr val="FFFFFF"/>
                </a:solidFill>
                <a:latin typeface="Arimo"/>
              </a:rPr>
              <a:t>KARSON EILERS</a:t>
            </a:r>
          </a:p>
          <a:p>
            <a:pPr algn="r">
              <a:lnSpc>
                <a:spcPts val="2860"/>
              </a:lnSpc>
            </a:pPr>
            <a:r>
              <a:rPr lang="en-US" sz="2600" spc="221">
                <a:solidFill>
                  <a:srgbClr val="FFFFFF"/>
                </a:solidFill>
                <a:latin typeface="Arimo"/>
              </a:rPr>
              <a:t>PAULA STEFANI</a:t>
            </a:r>
          </a:p>
          <a:p>
            <a:pPr algn="r">
              <a:lnSpc>
                <a:spcPts val="2860"/>
              </a:lnSpc>
            </a:pPr>
            <a:r>
              <a:rPr lang="en-US" sz="2600" spc="221">
                <a:solidFill>
                  <a:srgbClr val="FFFFFF"/>
                </a:solidFill>
                <a:latin typeface="Arimo"/>
              </a:rPr>
              <a:t>GARISH PRAJAPAT</a:t>
            </a:r>
          </a:p>
          <a:p>
            <a:pPr algn="r">
              <a:lnSpc>
                <a:spcPts val="2860"/>
              </a:lnSpc>
            </a:pPr>
          </a:p>
        </p:txBody>
      </p:sp>
      <p:sp>
        <p:nvSpPr>
          <p:cNvPr name="TextBox 12" id="12"/>
          <p:cNvSpPr txBox="true"/>
          <p:nvPr/>
        </p:nvSpPr>
        <p:spPr>
          <a:xfrm rot="0">
            <a:off x="1028700" y="3648485"/>
            <a:ext cx="15019456" cy="565150"/>
          </a:xfrm>
          <a:prstGeom prst="rect">
            <a:avLst/>
          </a:prstGeom>
        </p:spPr>
        <p:txBody>
          <a:bodyPr anchor="t" rtlCol="false" tIns="0" lIns="0" bIns="0" rIns="0">
            <a:spAutoFit/>
          </a:bodyPr>
          <a:lstStyle/>
          <a:p>
            <a:pPr algn="just">
              <a:lnSpc>
                <a:spcPts val="4399"/>
              </a:lnSpc>
            </a:pPr>
            <a:r>
              <a:rPr lang="en-US" sz="3999" spc="611">
                <a:solidFill>
                  <a:srgbClr val="FFFFFF"/>
                </a:solidFill>
                <a:latin typeface="Kollektif Bold"/>
              </a:rPr>
              <a:t>MAVERICK CAPSTONE PROJECT</a:t>
            </a:r>
          </a:p>
        </p:txBody>
      </p:sp>
      <p:sp>
        <p:nvSpPr>
          <p:cNvPr name="TextBox 13" id="13"/>
          <p:cNvSpPr txBox="true"/>
          <p:nvPr/>
        </p:nvSpPr>
        <p:spPr>
          <a:xfrm rot="0">
            <a:off x="885825" y="4498946"/>
            <a:ext cx="13695775" cy="1431925"/>
          </a:xfrm>
          <a:prstGeom prst="rect">
            <a:avLst/>
          </a:prstGeom>
        </p:spPr>
        <p:txBody>
          <a:bodyPr anchor="t" rtlCol="false" tIns="0" lIns="0" bIns="0" rIns="0">
            <a:spAutoFit/>
          </a:bodyPr>
          <a:lstStyle/>
          <a:p>
            <a:pPr>
              <a:lnSpc>
                <a:spcPts val="10999"/>
              </a:lnSpc>
            </a:pPr>
            <a:r>
              <a:rPr lang="en-US" sz="9999" spc="1069">
                <a:solidFill>
                  <a:srgbClr val="FFFFFF"/>
                </a:solidFill>
                <a:latin typeface="Public Sans Bold"/>
              </a:rPr>
              <a:t>PRESENTATION</a:t>
            </a:r>
          </a:p>
        </p:txBody>
      </p:sp>
      <p:grpSp>
        <p:nvGrpSpPr>
          <p:cNvPr name="Group 14" id="14"/>
          <p:cNvGrpSpPr/>
          <p:nvPr/>
        </p:nvGrpSpPr>
        <p:grpSpPr>
          <a:xfrm rot="0">
            <a:off x="1028700" y="8920183"/>
            <a:ext cx="4209414" cy="276522"/>
            <a:chOff x="0" y="0"/>
            <a:chExt cx="5612552" cy="368696"/>
          </a:xfrm>
        </p:grpSpPr>
        <p:sp>
          <p:nvSpPr>
            <p:cNvPr name="Freeform 15" id="15"/>
            <p:cNvSpPr/>
            <p:nvPr/>
          </p:nvSpPr>
          <p:spPr>
            <a:xfrm flipH="false" flipV="false" rot="0">
              <a:off x="0" y="0"/>
              <a:ext cx="368696" cy="368696"/>
            </a:xfrm>
            <a:custGeom>
              <a:avLst/>
              <a:gdLst/>
              <a:ahLst/>
              <a:cxnLst/>
              <a:rect r="r" b="b" t="t" l="l"/>
              <a:pathLst>
                <a:path h="368696" w="368696">
                  <a:moveTo>
                    <a:pt x="0" y="0"/>
                  </a:moveTo>
                  <a:lnTo>
                    <a:pt x="368696" y="0"/>
                  </a:lnTo>
                  <a:lnTo>
                    <a:pt x="368696" y="368696"/>
                  </a:lnTo>
                  <a:lnTo>
                    <a:pt x="0" y="3686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556462" y="-42149"/>
              <a:ext cx="5056090" cy="410845"/>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4E7E7"/>
                  </a:solidFill>
                  <a:latin typeface="Telegraf"/>
                </a:rPr>
                <a:t>This is not a Maverik Presentation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1713" y="2215530"/>
            <a:ext cx="2883849" cy="1115695"/>
            <a:chOff x="0" y="0"/>
            <a:chExt cx="703979" cy="272353"/>
          </a:xfrm>
        </p:grpSpPr>
        <p:sp>
          <p:nvSpPr>
            <p:cNvPr name="Freeform 3" id="3"/>
            <p:cNvSpPr/>
            <p:nvPr/>
          </p:nvSpPr>
          <p:spPr>
            <a:xfrm flipH="false" flipV="false" rot="0">
              <a:off x="0" y="0"/>
              <a:ext cx="703979" cy="272353"/>
            </a:xfrm>
            <a:custGeom>
              <a:avLst/>
              <a:gdLst/>
              <a:ahLst/>
              <a:cxnLst/>
              <a:rect r="r" b="b" t="t" l="l"/>
              <a:pathLst>
                <a:path h="272353" w="703979">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F44747"/>
            </a:solidFill>
          </p:spPr>
        </p:sp>
        <p:sp>
          <p:nvSpPr>
            <p:cNvPr name="TextBox 4" id="4"/>
            <p:cNvSpPr txBox="true"/>
            <p:nvPr/>
          </p:nvSpPr>
          <p:spPr>
            <a:xfrm>
              <a:off x="0" y="-123825"/>
              <a:ext cx="703979" cy="396178"/>
            </a:xfrm>
            <a:prstGeom prst="rect">
              <a:avLst/>
            </a:prstGeom>
          </p:spPr>
          <p:txBody>
            <a:bodyPr anchor="ctr" rtlCol="false" tIns="50800" lIns="50800" bIns="50800" rIns="50800"/>
            <a:lstStyle/>
            <a:p>
              <a:pPr algn="ctr">
                <a:lnSpc>
                  <a:spcPts val="5599"/>
                </a:lnSpc>
              </a:pPr>
              <a:r>
                <a:rPr lang="en-US" sz="3999">
                  <a:solidFill>
                    <a:srgbClr val="F4E7E7"/>
                  </a:solidFill>
                  <a:latin typeface="Telegraf Bold"/>
                </a:rPr>
                <a:t>LASSO</a:t>
              </a:r>
            </a:p>
          </p:txBody>
        </p:sp>
      </p:grpSp>
      <p:sp>
        <p:nvSpPr>
          <p:cNvPr name="Freeform 5" id="5"/>
          <p:cNvSpPr/>
          <p:nvPr/>
        </p:nvSpPr>
        <p:spPr>
          <a:xfrm flipH="false" flipV="false" rot="-1403487">
            <a:off x="-10481890" y="3865004"/>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22266" y="4586832"/>
            <a:ext cx="2863296" cy="1115695"/>
            <a:chOff x="0" y="0"/>
            <a:chExt cx="698962" cy="272353"/>
          </a:xfrm>
        </p:grpSpPr>
        <p:sp>
          <p:nvSpPr>
            <p:cNvPr name="Freeform 7" id="7"/>
            <p:cNvSpPr/>
            <p:nvPr/>
          </p:nvSpPr>
          <p:spPr>
            <a:xfrm flipH="false" flipV="false" rot="0">
              <a:off x="0" y="0"/>
              <a:ext cx="698962" cy="272353"/>
            </a:xfrm>
            <a:custGeom>
              <a:avLst/>
              <a:gdLst/>
              <a:ahLst/>
              <a:cxnLst/>
              <a:rect r="r" b="b" t="t" l="l"/>
              <a:pathLst>
                <a:path h="272353" w="698962">
                  <a:moveTo>
                    <a:pt x="135192" y="0"/>
                  </a:moveTo>
                  <a:lnTo>
                    <a:pt x="563770" y="0"/>
                  </a:lnTo>
                  <a:cubicBezTo>
                    <a:pt x="638434" y="0"/>
                    <a:pt x="698962" y="60528"/>
                    <a:pt x="698962" y="135192"/>
                  </a:cubicBezTo>
                  <a:lnTo>
                    <a:pt x="698962" y="137161"/>
                  </a:lnTo>
                  <a:cubicBezTo>
                    <a:pt x="698962" y="211826"/>
                    <a:pt x="638434" y="272353"/>
                    <a:pt x="563770" y="272353"/>
                  </a:cubicBezTo>
                  <a:lnTo>
                    <a:pt x="135192" y="272353"/>
                  </a:lnTo>
                  <a:cubicBezTo>
                    <a:pt x="60528" y="272353"/>
                    <a:pt x="0" y="211826"/>
                    <a:pt x="0" y="137161"/>
                  </a:cubicBezTo>
                  <a:lnTo>
                    <a:pt x="0" y="135192"/>
                  </a:lnTo>
                  <a:cubicBezTo>
                    <a:pt x="0" y="60528"/>
                    <a:pt x="60528" y="0"/>
                    <a:pt x="135192" y="0"/>
                  </a:cubicBezTo>
                  <a:close/>
                </a:path>
              </a:pathLst>
            </a:custGeom>
            <a:solidFill>
              <a:srgbClr val="AD2727"/>
            </a:solidFill>
          </p:spPr>
        </p:sp>
        <p:sp>
          <p:nvSpPr>
            <p:cNvPr name="TextBox 8" id="8"/>
            <p:cNvSpPr txBox="true"/>
            <p:nvPr/>
          </p:nvSpPr>
          <p:spPr>
            <a:xfrm>
              <a:off x="0" y="-123825"/>
              <a:ext cx="698962" cy="396178"/>
            </a:xfrm>
            <a:prstGeom prst="rect">
              <a:avLst/>
            </a:prstGeom>
          </p:spPr>
          <p:txBody>
            <a:bodyPr anchor="ctr" rtlCol="false" tIns="50800" lIns="50800" bIns="50800" rIns="50800"/>
            <a:lstStyle/>
            <a:p>
              <a:pPr algn="ctr">
                <a:lnSpc>
                  <a:spcPts val="5599"/>
                </a:lnSpc>
              </a:pPr>
              <a:r>
                <a:rPr lang="en-US" sz="3999">
                  <a:solidFill>
                    <a:srgbClr val="F4E7E7"/>
                  </a:solidFill>
                  <a:latin typeface="Telegraf Bold"/>
                </a:rPr>
                <a:t>VAR</a:t>
              </a:r>
            </a:p>
          </p:txBody>
        </p:sp>
      </p:grpSp>
      <p:grpSp>
        <p:nvGrpSpPr>
          <p:cNvPr name="Group 9" id="9"/>
          <p:cNvGrpSpPr/>
          <p:nvPr/>
        </p:nvGrpSpPr>
        <p:grpSpPr>
          <a:xfrm rot="0">
            <a:off x="1501686" y="6971952"/>
            <a:ext cx="2883849" cy="1115695"/>
            <a:chOff x="0" y="0"/>
            <a:chExt cx="703979" cy="272353"/>
          </a:xfrm>
        </p:grpSpPr>
        <p:sp>
          <p:nvSpPr>
            <p:cNvPr name="Freeform 10" id="10"/>
            <p:cNvSpPr/>
            <p:nvPr/>
          </p:nvSpPr>
          <p:spPr>
            <a:xfrm flipH="false" flipV="false" rot="0">
              <a:off x="0" y="0"/>
              <a:ext cx="703979" cy="272353"/>
            </a:xfrm>
            <a:custGeom>
              <a:avLst/>
              <a:gdLst/>
              <a:ahLst/>
              <a:cxnLst/>
              <a:rect r="r" b="b" t="t" l="l"/>
              <a:pathLst>
                <a:path h="272353" w="703979">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7B1919"/>
            </a:solidFill>
          </p:spPr>
        </p:sp>
        <p:sp>
          <p:nvSpPr>
            <p:cNvPr name="TextBox 11" id="11"/>
            <p:cNvSpPr txBox="true"/>
            <p:nvPr/>
          </p:nvSpPr>
          <p:spPr>
            <a:xfrm>
              <a:off x="0" y="-123825"/>
              <a:ext cx="703979" cy="396178"/>
            </a:xfrm>
            <a:prstGeom prst="rect">
              <a:avLst/>
            </a:prstGeom>
          </p:spPr>
          <p:txBody>
            <a:bodyPr anchor="ctr" rtlCol="false" tIns="50800" lIns="50800" bIns="50800" rIns="50800"/>
            <a:lstStyle/>
            <a:p>
              <a:pPr algn="ctr">
                <a:lnSpc>
                  <a:spcPts val="5599"/>
                </a:lnSpc>
              </a:pPr>
              <a:r>
                <a:rPr lang="en-US" sz="3999">
                  <a:solidFill>
                    <a:srgbClr val="F4E7E7"/>
                  </a:solidFill>
                  <a:latin typeface="Telegraf Bold"/>
                </a:rPr>
                <a:t>ARIMA</a:t>
              </a:r>
            </a:p>
          </p:txBody>
        </p:sp>
      </p:grpSp>
      <p:sp>
        <p:nvSpPr>
          <p:cNvPr name="TextBox 12" id="12"/>
          <p:cNvSpPr txBox="true"/>
          <p:nvPr/>
        </p:nvSpPr>
        <p:spPr>
          <a:xfrm rot="0">
            <a:off x="8036212" y="4422253"/>
            <a:ext cx="5254229" cy="1372235"/>
          </a:xfrm>
          <a:prstGeom prst="rect">
            <a:avLst/>
          </a:prstGeom>
        </p:spPr>
        <p:txBody>
          <a:bodyPr anchor="t" rtlCol="false" tIns="0" lIns="0" bIns="0" rIns="0">
            <a:spAutoFit/>
          </a:bodyPr>
          <a:lstStyle/>
          <a:p>
            <a:pPr>
              <a:lnSpc>
                <a:spcPts val="3639"/>
              </a:lnSpc>
            </a:pPr>
            <a:r>
              <a:rPr lang="en-US" sz="2599">
                <a:solidFill>
                  <a:srgbClr val="000000"/>
                </a:solidFill>
                <a:latin typeface="Public Sans"/>
              </a:rPr>
              <a:t>We trained the model on the </a:t>
            </a:r>
            <a:r>
              <a:rPr lang="en-US" sz="2599">
                <a:solidFill>
                  <a:srgbClr val="000000"/>
                </a:solidFill>
                <a:latin typeface="Public Sans Bold"/>
              </a:rPr>
              <a:t>mean values by each observed day</a:t>
            </a:r>
            <a:r>
              <a:rPr lang="en-US" sz="2599">
                <a:solidFill>
                  <a:srgbClr val="000000"/>
                </a:solidFill>
                <a:latin typeface="Public Sans"/>
              </a:rPr>
              <a:t>, using the </a:t>
            </a:r>
            <a:r>
              <a:rPr lang="en-US" sz="2599">
                <a:solidFill>
                  <a:srgbClr val="000000"/>
                </a:solidFill>
                <a:latin typeface="Public Sans Bold"/>
              </a:rPr>
              <a:t>80% training</a:t>
            </a:r>
            <a:r>
              <a:rPr lang="en-US" sz="2599">
                <a:solidFill>
                  <a:srgbClr val="000000"/>
                </a:solidFill>
                <a:latin typeface="Public Sans"/>
              </a:rPr>
              <a:t> set. </a:t>
            </a:r>
          </a:p>
        </p:txBody>
      </p:sp>
      <p:sp>
        <p:nvSpPr>
          <p:cNvPr name="TextBox 13" id="13"/>
          <p:cNvSpPr txBox="true"/>
          <p:nvPr/>
        </p:nvSpPr>
        <p:spPr>
          <a:xfrm rot="0">
            <a:off x="5920202" y="6586507"/>
            <a:ext cx="6018813" cy="1829435"/>
          </a:xfrm>
          <a:prstGeom prst="rect">
            <a:avLst/>
          </a:prstGeom>
        </p:spPr>
        <p:txBody>
          <a:bodyPr anchor="t" rtlCol="false" tIns="0" lIns="0" bIns="0" rIns="0">
            <a:spAutoFit/>
          </a:bodyPr>
          <a:lstStyle/>
          <a:p>
            <a:pPr>
              <a:lnSpc>
                <a:spcPts val="3639"/>
              </a:lnSpc>
            </a:pPr>
            <a:r>
              <a:rPr lang="en-US" sz="2599">
                <a:solidFill>
                  <a:srgbClr val="000000"/>
                </a:solidFill>
                <a:latin typeface="Public Sans"/>
              </a:rPr>
              <a:t>Creation of a model capable of </a:t>
            </a:r>
            <a:r>
              <a:rPr lang="en-US" sz="2599">
                <a:solidFill>
                  <a:srgbClr val="000000"/>
                </a:solidFill>
                <a:latin typeface="Public Sans Bold"/>
              </a:rPr>
              <a:t>incorporating lagged time effects,</a:t>
            </a:r>
            <a:r>
              <a:rPr lang="en-US" sz="2599">
                <a:solidFill>
                  <a:srgbClr val="000000"/>
                </a:solidFill>
                <a:latin typeface="Public Sans"/>
              </a:rPr>
              <a:t> </a:t>
            </a:r>
            <a:r>
              <a:rPr lang="en-US" sz="2599">
                <a:solidFill>
                  <a:srgbClr val="000000"/>
                </a:solidFill>
                <a:latin typeface="Public Sans Bold"/>
              </a:rPr>
              <a:t>qualitative factors</a:t>
            </a:r>
            <a:r>
              <a:rPr lang="en-US" sz="2599">
                <a:solidFill>
                  <a:srgbClr val="000000"/>
                </a:solidFill>
                <a:latin typeface="Public Sans"/>
              </a:rPr>
              <a:t>, and </a:t>
            </a:r>
            <a:r>
              <a:rPr lang="en-US" sz="2599">
                <a:solidFill>
                  <a:srgbClr val="000000"/>
                </a:solidFill>
                <a:latin typeface="Public Sans Bold"/>
              </a:rPr>
              <a:t>detect seasonality trends.</a:t>
            </a:r>
          </a:p>
        </p:txBody>
      </p:sp>
      <p:sp>
        <p:nvSpPr>
          <p:cNvPr name="AutoShape 14" id="14"/>
          <p:cNvSpPr/>
          <p:nvPr/>
        </p:nvSpPr>
        <p:spPr>
          <a:xfrm>
            <a:off x="4385535" y="7529800"/>
            <a:ext cx="1534667" cy="4762"/>
          </a:xfrm>
          <a:prstGeom prst="line">
            <a:avLst/>
          </a:prstGeom>
          <a:ln cap="flat" w="9525">
            <a:solidFill>
              <a:srgbClr val="000000"/>
            </a:solidFill>
            <a:prstDash val="solid"/>
            <a:headEnd type="none" len="sm" w="sm"/>
            <a:tailEnd type="none" len="sm" w="sm"/>
          </a:ln>
        </p:spPr>
      </p:sp>
      <p:sp>
        <p:nvSpPr>
          <p:cNvPr name="AutoShape 15" id="15"/>
          <p:cNvSpPr/>
          <p:nvPr/>
        </p:nvSpPr>
        <p:spPr>
          <a:xfrm flipV="true">
            <a:off x="4385562" y="5141708"/>
            <a:ext cx="3650650" cy="2971"/>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4385562" y="2773378"/>
            <a:ext cx="6585994" cy="0"/>
          </a:xfrm>
          <a:prstGeom prst="line">
            <a:avLst/>
          </a:prstGeom>
          <a:ln cap="flat" w="9525">
            <a:solidFill>
              <a:srgbClr val="000000"/>
            </a:solidFill>
            <a:prstDash val="solid"/>
            <a:headEnd type="none" len="sm" w="sm"/>
            <a:tailEnd type="none" len="sm" w="sm"/>
          </a:ln>
        </p:spPr>
      </p:sp>
      <p:sp>
        <p:nvSpPr>
          <p:cNvPr name="Freeform 17" id="17"/>
          <p:cNvSpPr/>
          <p:nvPr/>
        </p:nvSpPr>
        <p:spPr>
          <a:xfrm flipH="false" flipV="false" rot="-1403487">
            <a:off x="9013234" y="-7637390"/>
            <a:ext cx="14213674" cy="12843993"/>
          </a:xfrm>
          <a:custGeom>
            <a:avLst/>
            <a:gdLst/>
            <a:ahLst/>
            <a:cxnLst/>
            <a:rect r="r" b="b" t="t" l="l"/>
            <a:pathLst>
              <a:path h="12843993" w="14213674">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663327" y="7578778"/>
            <a:ext cx="6916396" cy="1679522"/>
            <a:chOff x="0" y="0"/>
            <a:chExt cx="9221861" cy="2239363"/>
          </a:xfrm>
        </p:grpSpPr>
        <p:sp>
          <p:nvSpPr>
            <p:cNvPr name="TextBox 19" id="19"/>
            <p:cNvSpPr txBox="true"/>
            <p:nvPr/>
          </p:nvSpPr>
          <p:spPr>
            <a:xfrm rot="0">
              <a:off x="0" y="57150"/>
              <a:ext cx="9221861" cy="1559992"/>
            </a:xfrm>
            <a:prstGeom prst="rect">
              <a:avLst/>
            </a:prstGeom>
          </p:spPr>
          <p:txBody>
            <a:bodyPr anchor="t" rtlCol="false" tIns="0" lIns="0" bIns="0" rIns="0">
              <a:spAutoFit/>
            </a:bodyPr>
            <a:lstStyle/>
            <a:p>
              <a:pPr algn="r">
                <a:lnSpc>
                  <a:spcPts val="8000"/>
                </a:lnSpc>
              </a:pPr>
              <a:r>
                <a:rPr lang="en-US" sz="8000">
                  <a:solidFill>
                    <a:srgbClr val="000000"/>
                  </a:solidFill>
                  <a:latin typeface="Telegraf"/>
                </a:rPr>
                <a:t>MODELING</a:t>
              </a:r>
            </a:p>
          </p:txBody>
        </p:sp>
        <p:sp>
          <p:nvSpPr>
            <p:cNvPr name="TextBox 20" id="20"/>
            <p:cNvSpPr txBox="true"/>
            <p:nvPr/>
          </p:nvSpPr>
          <p:spPr>
            <a:xfrm rot="0">
              <a:off x="0" y="1685643"/>
              <a:ext cx="9221861" cy="55372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Telegraf"/>
                </a:rPr>
                <a:t>Different Models Implemeted</a:t>
              </a:r>
            </a:p>
          </p:txBody>
        </p:sp>
      </p:grpSp>
      <p:sp>
        <p:nvSpPr>
          <p:cNvPr name="TextBox 21" id="21"/>
          <p:cNvSpPr txBox="true"/>
          <p:nvPr/>
        </p:nvSpPr>
        <p:spPr>
          <a:xfrm rot="0">
            <a:off x="10971556" y="2053923"/>
            <a:ext cx="5771917" cy="1372235"/>
          </a:xfrm>
          <a:prstGeom prst="rect">
            <a:avLst/>
          </a:prstGeom>
        </p:spPr>
        <p:txBody>
          <a:bodyPr anchor="t" rtlCol="false" tIns="0" lIns="0" bIns="0" rIns="0">
            <a:spAutoFit/>
          </a:bodyPr>
          <a:lstStyle/>
          <a:p>
            <a:pPr>
              <a:lnSpc>
                <a:spcPts val="3639"/>
              </a:lnSpc>
            </a:pPr>
            <a:r>
              <a:rPr lang="en-US" sz="2599">
                <a:solidFill>
                  <a:srgbClr val="000000"/>
                </a:solidFill>
                <a:latin typeface="Public Sans"/>
              </a:rPr>
              <a:t>Creation of a </a:t>
            </a:r>
            <a:r>
              <a:rPr lang="en-US" sz="2599">
                <a:solidFill>
                  <a:srgbClr val="000000"/>
                </a:solidFill>
                <a:latin typeface="Public Sans Bold"/>
              </a:rPr>
              <a:t>loop </a:t>
            </a:r>
            <a:r>
              <a:rPr lang="en-US" sz="2599">
                <a:solidFill>
                  <a:srgbClr val="000000"/>
                </a:solidFill>
                <a:latin typeface="Public Sans"/>
              </a:rPr>
              <a:t>in which previous sales metrics would be added as a</a:t>
            </a:r>
            <a:r>
              <a:rPr lang="en-US" sz="2599">
                <a:solidFill>
                  <a:srgbClr val="000000"/>
                </a:solidFill>
                <a:latin typeface="Public Sans Bold"/>
              </a:rPr>
              <a:t> lag historical data for prediction.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0">
            <a:off x="10079727" y="5143500"/>
            <a:ext cx="8888027" cy="6132739"/>
          </a:xfrm>
          <a:custGeom>
            <a:avLst/>
            <a:gdLst/>
            <a:ahLst/>
            <a:cxnLst/>
            <a:rect r="r" b="b" t="t" l="l"/>
            <a:pathLst>
              <a:path h="6132739" w="8888027">
                <a:moveTo>
                  <a:pt x="0" y="0"/>
                </a:moveTo>
                <a:lnTo>
                  <a:pt x="8888028" y="0"/>
                </a:lnTo>
                <a:lnTo>
                  <a:pt x="8888028" y="6132739"/>
                </a:lnTo>
                <a:lnTo>
                  <a:pt x="0" y="6132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9502" y="1381313"/>
            <a:ext cx="10590752" cy="7524373"/>
          </a:xfrm>
          <a:custGeom>
            <a:avLst/>
            <a:gdLst/>
            <a:ahLst/>
            <a:cxnLst/>
            <a:rect r="r" b="b" t="t" l="l"/>
            <a:pathLst>
              <a:path h="7524373" w="10590752">
                <a:moveTo>
                  <a:pt x="0" y="0"/>
                </a:moveTo>
                <a:lnTo>
                  <a:pt x="10590752" y="0"/>
                </a:lnTo>
                <a:lnTo>
                  <a:pt x="10590752" y="7524374"/>
                </a:lnTo>
                <a:lnTo>
                  <a:pt x="0" y="7524374"/>
                </a:lnTo>
                <a:lnTo>
                  <a:pt x="0" y="0"/>
                </a:lnTo>
                <a:close/>
              </a:path>
            </a:pathLst>
          </a:custGeom>
          <a:blipFill>
            <a:blip r:embed="rId5"/>
            <a:stretch>
              <a:fillRect l="-26742" t="-24601" r="-46080" b="-12161"/>
            </a:stretch>
          </a:blipFill>
        </p:spPr>
      </p:sp>
      <p:sp>
        <p:nvSpPr>
          <p:cNvPr name="TextBox 5" id="5"/>
          <p:cNvSpPr txBox="true"/>
          <p:nvPr/>
        </p:nvSpPr>
        <p:spPr>
          <a:xfrm rot="0">
            <a:off x="9555453" y="1703214"/>
            <a:ext cx="7703847" cy="1304925"/>
          </a:xfrm>
          <a:prstGeom prst="rect">
            <a:avLst/>
          </a:prstGeom>
        </p:spPr>
        <p:txBody>
          <a:bodyPr anchor="t" rtlCol="false" tIns="0" lIns="0" bIns="0" rIns="0">
            <a:spAutoFit/>
          </a:bodyPr>
          <a:lstStyle/>
          <a:p>
            <a:pPr algn="r">
              <a:lnSpc>
                <a:spcPts val="9000"/>
              </a:lnSpc>
            </a:pPr>
            <a:r>
              <a:rPr lang="en-US" sz="9000">
                <a:solidFill>
                  <a:srgbClr val="FFFFFF"/>
                </a:solidFill>
                <a:latin typeface="Telegraf"/>
              </a:rPr>
              <a:t>DATA</a:t>
            </a:r>
          </a:p>
        </p:txBody>
      </p:sp>
      <p:sp>
        <p:nvSpPr>
          <p:cNvPr name="TextBox 6" id="6"/>
          <p:cNvSpPr txBox="true"/>
          <p:nvPr/>
        </p:nvSpPr>
        <p:spPr>
          <a:xfrm rot="0">
            <a:off x="12712636" y="3142644"/>
            <a:ext cx="4546664" cy="2162175"/>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FFFFFF"/>
                </a:solidFill>
                <a:latin typeface="Telegraf"/>
              </a:rPr>
              <a:t>The Nature of the Data presented in the Dataset and How it Impacts Model Creation</a:t>
            </a:r>
          </a:p>
        </p:txBody>
      </p:sp>
      <p:sp>
        <p:nvSpPr>
          <p:cNvPr name="TextBox 7" id="7"/>
          <p:cNvSpPr txBox="true"/>
          <p:nvPr/>
        </p:nvSpPr>
        <p:spPr>
          <a:xfrm rot="0">
            <a:off x="15268407" y="8839012"/>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FFFFF"/>
                </a:solidFill>
                <a:latin typeface="Telegraf"/>
              </a:rPr>
              <a:t>Group 4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682891">
            <a:off x="7230763" y="-5027896"/>
            <a:ext cx="12811955" cy="7640584"/>
          </a:xfrm>
          <a:custGeom>
            <a:avLst/>
            <a:gdLst/>
            <a:ahLst/>
            <a:cxnLst/>
            <a:rect r="r" b="b" t="t" l="l"/>
            <a:pathLst>
              <a:path h="7640584" w="12811955">
                <a:moveTo>
                  <a:pt x="0" y="0"/>
                </a:moveTo>
                <a:lnTo>
                  <a:pt x="12811956" y="0"/>
                </a:lnTo>
                <a:lnTo>
                  <a:pt x="12811956" y="7640585"/>
                </a:lnTo>
                <a:lnTo>
                  <a:pt x="0" y="7640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552035"/>
            <a:ext cx="9807448" cy="6857351"/>
          </a:xfrm>
          <a:custGeom>
            <a:avLst/>
            <a:gdLst/>
            <a:ahLst/>
            <a:cxnLst/>
            <a:rect r="r" b="b" t="t" l="l"/>
            <a:pathLst>
              <a:path h="6857351" w="9807448">
                <a:moveTo>
                  <a:pt x="0" y="0"/>
                </a:moveTo>
                <a:lnTo>
                  <a:pt x="9807448" y="0"/>
                </a:lnTo>
                <a:lnTo>
                  <a:pt x="9807448" y="6857350"/>
                </a:lnTo>
                <a:lnTo>
                  <a:pt x="0" y="6857350"/>
                </a:lnTo>
                <a:lnTo>
                  <a:pt x="0" y="0"/>
                </a:lnTo>
                <a:close/>
              </a:path>
            </a:pathLst>
          </a:custGeom>
          <a:blipFill>
            <a:blip r:embed="rId4"/>
            <a:stretch>
              <a:fillRect l="-30312" t="-22744" r="-51578" b="-23513"/>
            </a:stretch>
          </a:blipFill>
        </p:spPr>
      </p:sp>
      <p:sp>
        <p:nvSpPr>
          <p:cNvPr name="TextBox 4" id="4"/>
          <p:cNvSpPr txBox="true"/>
          <p:nvPr/>
        </p:nvSpPr>
        <p:spPr>
          <a:xfrm rot="0">
            <a:off x="1028700" y="1085850"/>
            <a:ext cx="8737347" cy="1131570"/>
          </a:xfrm>
          <a:prstGeom prst="rect">
            <a:avLst/>
          </a:prstGeom>
        </p:spPr>
        <p:txBody>
          <a:bodyPr anchor="t" rtlCol="false" tIns="0" lIns="0" bIns="0" rIns="0">
            <a:spAutoFit/>
          </a:bodyPr>
          <a:lstStyle/>
          <a:p>
            <a:pPr>
              <a:lnSpc>
                <a:spcPts val="7800"/>
              </a:lnSpc>
            </a:pPr>
            <a:r>
              <a:rPr lang="en-US" sz="7800">
                <a:solidFill>
                  <a:srgbClr val="F4E7E7"/>
                </a:solidFill>
                <a:latin typeface="Telegraf"/>
              </a:rPr>
              <a:t>ARIMA </a:t>
            </a:r>
          </a:p>
        </p:txBody>
      </p:sp>
      <p:sp>
        <p:nvSpPr>
          <p:cNvPr name="TextBox 5" id="5"/>
          <p:cNvSpPr txBox="true"/>
          <p:nvPr/>
        </p:nvSpPr>
        <p:spPr>
          <a:xfrm rot="0">
            <a:off x="11303684" y="2447260"/>
            <a:ext cx="5791501" cy="1749425"/>
          </a:xfrm>
          <a:prstGeom prst="rect">
            <a:avLst/>
          </a:prstGeom>
        </p:spPr>
        <p:txBody>
          <a:bodyPr anchor="t" rtlCol="false" tIns="0" lIns="0" bIns="0" rIns="0">
            <a:spAutoFit/>
          </a:bodyPr>
          <a:lstStyle/>
          <a:p>
            <a:pPr algn="r" marL="0" indent="0" lvl="0">
              <a:lnSpc>
                <a:spcPts val="7000"/>
              </a:lnSpc>
              <a:spcBef>
                <a:spcPct val="0"/>
              </a:spcBef>
            </a:pPr>
            <a:r>
              <a:rPr lang="en-US" sz="5000">
                <a:solidFill>
                  <a:srgbClr val="F4E7E7"/>
                </a:solidFill>
                <a:latin typeface="Public Sans"/>
              </a:rPr>
              <a:t>Actual Vs Predicted Results</a:t>
            </a:r>
          </a:p>
        </p:txBody>
      </p:sp>
      <p:sp>
        <p:nvSpPr>
          <p:cNvPr name="TextBox 6" id="6"/>
          <p:cNvSpPr txBox="true"/>
          <p:nvPr/>
        </p:nvSpPr>
        <p:spPr>
          <a:xfrm rot="0">
            <a:off x="14694525" y="962025"/>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FFFFF"/>
                </a:solidFill>
                <a:latin typeface="Telegraf"/>
              </a:rPr>
              <a:t>Group 4 Fall 2023</a:t>
            </a:r>
          </a:p>
        </p:txBody>
      </p:sp>
      <p:sp>
        <p:nvSpPr>
          <p:cNvPr name="TextBox 7" id="7"/>
          <p:cNvSpPr txBox="true"/>
          <p:nvPr/>
        </p:nvSpPr>
        <p:spPr>
          <a:xfrm rot="0">
            <a:off x="12293865" y="4457700"/>
            <a:ext cx="4801319" cy="4800600"/>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FFFFFF"/>
                </a:solidFill>
                <a:latin typeface="Public Sans"/>
              </a:rPr>
              <a:t> The limitations of the dataset  nature made the creation of a singular ARIMA model on all the available information difficult. Instead each store had to be treated as a singular time series object for Arima to suceed.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true" flipV="false" rot="0">
            <a:off x="14225042" y="-3154883"/>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3">
              <a:extLst>
                <a:ext uri="{96DAC541-7B7A-43D3-8B79-37D633B846F1}">
                  <asvg:svgBlip xmlns:asvg="http://schemas.microsoft.com/office/drawing/2016/SVG/main" r:embed="rId4"/>
                </a:ext>
              </a:extLst>
            </a:blip>
            <a:stretch>
              <a:fillRect l="-105106" t="0" r="0" b="0"/>
            </a:stretch>
          </a:blipFill>
        </p:spPr>
      </p:sp>
      <p:graphicFrame>
        <p:nvGraphicFramePr>
          <p:cNvPr name="Table 4" id="4"/>
          <p:cNvGraphicFramePr>
            <a:graphicFrameLocks noGrp="true"/>
          </p:cNvGraphicFramePr>
          <p:nvPr/>
        </p:nvGraphicFramePr>
        <p:xfrm>
          <a:off x="843669" y="709612"/>
          <a:ext cx="11366559" cy="8867775"/>
        </p:xfrm>
        <a:graphic>
          <a:graphicData uri="http://schemas.openxmlformats.org/drawingml/2006/table">
            <a:tbl>
              <a:tblPr/>
              <a:tblGrid>
                <a:gridCol w="5373273"/>
                <a:gridCol w="1829617"/>
                <a:gridCol w="1777089"/>
                <a:gridCol w="2386580"/>
              </a:tblGrid>
              <a:tr h="1376034">
                <a:tc>
                  <a:txBody>
                    <a:bodyPr anchor="t" rtlCol="false"/>
                    <a:lstStyle/>
                    <a:p>
                      <a:pPr algn="ctr">
                        <a:lnSpc>
                          <a:spcPts val="3499"/>
                        </a:lnSpc>
                        <a:defRPr/>
                      </a:pPr>
                      <a:r>
                        <a:rPr lang="en-US" sz="2499">
                          <a:solidFill>
                            <a:srgbClr val="FFFFFF"/>
                          </a:solidFill>
                          <a:latin typeface="Telegraf Bold"/>
                        </a:rPr>
                        <a:t>Metric</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Bold"/>
                        </a:rPr>
                        <a:t>ARIMA</a:t>
                      </a:r>
                      <a:endParaRPr lang="en-US" sz="1100"/>
                    </a:p>
                    <a:p>
                      <a:pPr algn="ctr">
                        <a:lnSpc>
                          <a:spcPts val="3499"/>
                        </a:lnSpc>
                      </a:pPr>
                      <a:r>
                        <a:rPr lang="en-US" sz="2499">
                          <a:solidFill>
                            <a:srgbClr val="FFFFFF"/>
                          </a:solidFill>
                          <a:latin typeface="Telegraf Bold"/>
                        </a:rPr>
                        <a:t>RMSE</a:t>
                      </a:r>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Bold"/>
                        </a:rPr>
                        <a:t>VAR</a:t>
                      </a:r>
                      <a:endParaRPr lang="en-US" sz="1100"/>
                    </a:p>
                    <a:p>
                      <a:pPr algn="ctr">
                        <a:lnSpc>
                          <a:spcPts val="3499"/>
                        </a:lnSpc>
                      </a:pPr>
                      <a:r>
                        <a:rPr lang="en-US" sz="2499">
                          <a:solidFill>
                            <a:srgbClr val="FFFFFF"/>
                          </a:solidFill>
                          <a:latin typeface="Telegraf Bold"/>
                        </a:rPr>
                        <a:t>RMSE</a:t>
                      </a:r>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Bold"/>
                        </a:rPr>
                        <a:t>Benchmark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Merch two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1220149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306819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268521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Merch three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1196306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291722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243858</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Food two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316649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115923</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68860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Food three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310470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110660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66252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Unleaded two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759050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198680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302827</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Unleaded three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734270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202672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259909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Diesel two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447000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1309861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558546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936468">
                <a:tc>
                  <a:txBody>
                    <a:bodyPr anchor="t" rtlCol="false"/>
                    <a:lstStyle/>
                    <a:p>
                      <a:pPr algn="ctr">
                        <a:lnSpc>
                          <a:spcPts val="3499"/>
                        </a:lnSpc>
                        <a:defRPr/>
                      </a:pPr>
                      <a:r>
                        <a:rPr lang="en-US" sz="2499">
                          <a:solidFill>
                            <a:srgbClr val="FFFFFF"/>
                          </a:solidFill>
                          <a:latin typeface="Telegraf"/>
                        </a:rPr>
                        <a:t>Diesel three week pred rmse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445735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1288705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Telegraf"/>
                        </a:rPr>
                        <a:t>482976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2606723" y="1244448"/>
            <a:ext cx="4082494" cy="2778125"/>
          </a:xfrm>
          <a:prstGeom prst="rect">
            <a:avLst/>
          </a:prstGeom>
        </p:spPr>
        <p:txBody>
          <a:bodyPr anchor="t" rtlCol="false" tIns="0" lIns="0" bIns="0" rIns="0">
            <a:spAutoFit/>
          </a:bodyPr>
          <a:lstStyle/>
          <a:p>
            <a:pPr algn="r">
              <a:lnSpc>
                <a:spcPts val="6999"/>
              </a:lnSpc>
            </a:pPr>
            <a:r>
              <a:rPr lang="en-US" sz="6999">
                <a:solidFill>
                  <a:srgbClr val="F4E7E7"/>
                </a:solidFill>
                <a:latin typeface="Telegraf"/>
              </a:rPr>
              <a:t>RMSE </a:t>
            </a:r>
          </a:p>
          <a:p>
            <a:pPr algn="r">
              <a:lnSpc>
                <a:spcPts val="6999"/>
              </a:lnSpc>
            </a:pPr>
            <a:r>
              <a:rPr lang="en-US" sz="6999">
                <a:solidFill>
                  <a:srgbClr val="F4E7E7"/>
                </a:solidFill>
                <a:latin typeface="Telegraf"/>
              </a:rPr>
              <a:t>Between</a:t>
            </a:r>
          </a:p>
          <a:p>
            <a:pPr algn="r">
              <a:lnSpc>
                <a:spcPts val="6999"/>
              </a:lnSpc>
            </a:pPr>
            <a:r>
              <a:rPr lang="en-US" sz="6999">
                <a:solidFill>
                  <a:srgbClr val="F4E7E7"/>
                </a:solidFill>
                <a:latin typeface="Telegraf"/>
              </a:rPr>
              <a:t>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pSp>
        <p:nvGrpSpPr>
          <p:cNvPr name="Group 3" id="3"/>
          <p:cNvGrpSpPr/>
          <p:nvPr/>
        </p:nvGrpSpPr>
        <p:grpSpPr>
          <a:xfrm rot="0">
            <a:off x="0" y="2995391"/>
            <a:ext cx="20943650" cy="5169447"/>
            <a:chOff x="0" y="0"/>
            <a:chExt cx="5516023" cy="1361500"/>
          </a:xfrm>
        </p:grpSpPr>
        <p:sp>
          <p:nvSpPr>
            <p:cNvPr name="Freeform 4" id="4">
              <a:hlinkClick r:id="rId3" tooltip="https://h52d0s-karson-eilers.shinyapps.io/mav_app_final/"/>
            </p:cNvPr>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E8E8E8"/>
            </a:solidFill>
          </p:spPr>
        </p:sp>
        <p:sp>
          <p:nvSpPr>
            <p:cNvPr name="TextBox 5" id="5"/>
            <p:cNvSpPr txBox="true"/>
            <p:nvPr/>
          </p:nvSpPr>
          <p:spPr>
            <a:xfrm>
              <a:off x="0" y="-47625"/>
              <a:ext cx="5516023" cy="140912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9319925" y="1600080"/>
            <a:ext cx="7658220" cy="7658220"/>
          </a:xfrm>
          <a:custGeom>
            <a:avLst/>
            <a:gdLst/>
            <a:ahLst/>
            <a:cxnLst/>
            <a:rect r="r" b="b" t="t" l="l"/>
            <a:pathLst>
              <a:path h="7658220" w="7658220">
                <a:moveTo>
                  <a:pt x="0" y="0"/>
                </a:moveTo>
                <a:lnTo>
                  <a:pt x="7658219" y="0"/>
                </a:lnTo>
                <a:lnTo>
                  <a:pt x="7658219" y="7658220"/>
                </a:lnTo>
                <a:lnTo>
                  <a:pt x="0" y="7658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0086939" y="2344057"/>
            <a:ext cx="6170292" cy="617026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82" t="0" r="-63152" b="0"/>
              </a:stretch>
            </a:blipFill>
          </p:spPr>
        </p:sp>
      </p:grpSp>
      <p:sp>
        <p:nvSpPr>
          <p:cNvPr name="TextBox 9" id="9"/>
          <p:cNvSpPr txBox="true"/>
          <p:nvPr/>
        </p:nvSpPr>
        <p:spPr>
          <a:xfrm rot="0">
            <a:off x="633286" y="3638550"/>
            <a:ext cx="8435401" cy="1028700"/>
          </a:xfrm>
          <a:prstGeom prst="rect">
            <a:avLst/>
          </a:prstGeom>
        </p:spPr>
        <p:txBody>
          <a:bodyPr anchor="t" rtlCol="false" tIns="0" lIns="0" bIns="0" rIns="0">
            <a:spAutoFit/>
          </a:bodyPr>
          <a:lstStyle/>
          <a:p>
            <a:pPr algn="ctr">
              <a:lnSpc>
                <a:spcPts val="8399"/>
              </a:lnSpc>
            </a:pPr>
            <a:r>
              <a:rPr lang="en-US" sz="5999">
                <a:solidFill>
                  <a:srgbClr val="000000"/>
                </a:solidFill>
                <a:latin typeface="Roboto Bold"/>
              </a:rPr>
              <a:t>Application</a:t>
            </a:r>
          </a:p>
        </p:txBody>
      </p:sp>
      <p:sp>
        <p:nvSpPr>
          <p:cNvPr name="TextBox 10" id="10"/>
          <p:cNvSpPr txBox="true"/>
          <p:nvPr/>
        </p:nvSpPr>
        <p:spPr>
          <a:xfrm rot="0">
            <a:off x="1604867" y="8857010"/>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FFFFF"/>
                </a:solidFill>
                <a:latin typeface="Telegraf"/>
              </a:rPr>
              <a:t>Group 4 Fall 2023</a:t>
            </a:r>
          </a:p>
        </p:txBody>
      </p:sp>
      <p:sp>
        <p:nvSpPr>
          <p:cNvPr name="TextBox 11" id="11"/>
          <p:cNvSpPr txBox="true"/>
          <p:nvPr/>
        </p:nvSpPr>
        <p:spPr>
          <a:xfrm rot="0">
            <a:off x="1210194" y="5038725"/>
            <a:ext cx="7281586" cy="17494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000000"/>
                </a:solidFill>
                <a:latin typeface="Public Sans"/>
              </a:rPr>
              <a:t>Vector Autoregressive Model Demo</a:t>
            </a:r>
          </a:p>
        </p:txBody>
      </p:sp>
      <p:sp>
        <p:nvSpPr>
          <p:cNvPr name="AutoShape 12" id="12"/>
          <p:cNvSpPr/>
          <p:nvPr/>
        </p:nvSpPr>
        <p:spPr>
          <a:xfrm>
            <a:off x="1604867" y="4905375"/>
            <a:ext cx="6492240" cy="0"/>
          </a:xfrm>
          <a:prstGeom prst="line">
            <a:avLst/>
          </a:prstGeom>
          <a:ln cap="flat" w="38100">
            <a:solidFill>
              <a:srgbClr val="360100"/>
            </a:solidFill>
            <a:prstDash val="solid"/>
            <a:headEnd type="none" len="sm" w="sm"/>
            <a:tailEnd type="none" len="sm" w="sm"/>
          </a:ln>
        </p:spPr>
      </p:sp>
      <p:sp>
        <p:nvSpPr>
          <p:cNvPr name="TextBox 13" id="13"/>
          <p:cNvSpPr txBox="true"/>
          <p:nvPr/>
        </p:nvSpPr>
        <p:spPr>
          <a:xfrm rot="0">
            <a:off x="1407531" y="7207250"/>
            <a:ext cx="6886913" cy="325755"/>
          </a:xfrm>
          <a:prstGeom prst="rect">
            <a:avLst/>
          </a:prstGeom>
        </p:spPr>
        <p:txBody>
          <a:bodyPr anchor="t" rtlCol="false" tIns="0" lIns="0" bIns="0" rIns="0">
            <a:spAutoFit/>
          </a:bodyPr>
          <a:lstStyle/>
          <a:p>
            <a:pPr algn="ctr">
              <a:lnSpc>
                <a:spcPts val="2520"/>
              </a:lnSpc>
            </a:pPr>
            <a:r>
              <a:rPr lang="en-US" sz="1800" u="sng">
                <a:solidFill>
                  <a:srgbClr val="000000"/>
                </a:solidFill>
                <a:latin typeface="Arimo"/>
                <a:hlinkClick r:id="rId7" tooltip="https://h52d0s-karson-eilers.shinyapps.io/mav_app_final/"/>
              </a:rPr>
              <a:t>https://h52d0s-karson-eilers.shinyapps.io/mav_app_final/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0">
            <a:off x="6491974" y="5825314"/>
            <a:ext cx="5117378" cy="120956"/>
          </a:xfrm>
          <a:custGeom>
            <a:avLst/>
            <a:gdLst/>
            <a:ahLst/>
            <a:cxnLst/>
            <a:rect r="r" b="b" t="t" l="l"/>
            <a:pathLst>
              <a:path h="120956" w="5117378">
                <a:moveTo>
                  <a:pt x="5117378" y="0"/>
                </a:moveTo>
                <a:lnTo>
                  <a:pt x="0" y="0"/>
                </a:lnTo>
                <a:lnTo>
                  <a:pt x="0" y="120956"/>
                </a:lnTo>
                <a:lnTo>
                  <a:pt x="5117378" y="120956"/>
                </a:lnTo>
                <a:lnTo>
                  <a:pt x="5117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0962">
            <a:off x="12816079" y="4300955"/>
            <a:ext cx="9805909" cy="7149399"/>
          </a:xfrm>
          <a:custGeom>
            <a:avLst/>
            <a:gdLst/>
            <a:ahLst/>
            <a:cxnLst/>
            <a:rect r="r" b="b" t="t" l="l"/>
            <a:pathLst>
              <a:path h="7149399" w="9805909">
                <a:moveTo>
                  <a:pt x="0" y="0"/>
                </a:moveTo>
                <a:lnTo>
                  <a:pt x="9805909" y="0"/>
                </a:lnTo>
                <a:lnTo>
                  <a:pt x="9805909" y="7149399"/>
                </a:lnTo>
                <a:lnTo>
                  <a:pt x="0" y="7149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90938">
            <a:off x="-3874255" y="-1518392"/>
            <a:ext cx="9805909" cy="7149399"/>
          </a:xfrm>
          <a:custGeom>
            <a:avLst/>
            <a:gdLst/>
            <a:ahLst/>
            <a:cxnLst/>
            <a:rect r="r" b="b" t="t" l="l"/>
            <a:pathLst>
              <a:path h="7149399" w="9805909">
                <a:moveTo>
                  <a:pt x="0" y="0"/>
                </a:moveTo>
                <a:lnTo>
                  <a:pt x="9805910" y="0"/>
                </a:lnTo>
                <a:lnTo>
                  <a:pt x="9805910" y="7149399"/>
                </a:lnTo>
                <a:lnTo>
                  <a:pt x="0" y="7149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0" y="0"/>
            <a:ext cx="10287000" cy="10287000"/>
          </a:xfrm>
          <a:prstGeom prst="rect">
            <a:avLst/>
          </a:prstGeom>
        </p:spPr>
      </p:pic>
      <p:sp>
        <p:nvSpPr>
          <p:cNvPr name="TextBox 6" id="6"/>
          <p:cNvSpPr txBox="true"/>
          <p:nvPr/>
        </p:nvSpPr>
        <p:spPr>
          <a:xfrm rot="0">
            <a:off x="6491974" y="4421373"/>
            <a:ext cx="4963391" cy="1131570"/>
          </a:xfrm>
          <a:prstGeom prst="rect">
            <a:avLst/>
          </a:prstGeom>
        </p:spPr>
        <p:txBody>
          <a:bodyPr anchor="t" rtlCol="false" tIns="0" lIns="0" bIns="0" rIns="0">
            <a:spAutoFit/>
          </a:bodyPr>
          <a:lstStyle/>
          <a:p>
            <a:pPr>
              <a:lnSpc>
                <a:spcPts val="7800"/>
              </a:lnSpc>
            </a:pPr>
            <a:r>
              <a:rPr lang="en-US" sz="7800">
                <a:solidFill>
                  <a:srgbClr val="F4E7E7"/>
                </a:solidFill>
                <a:latin typeface="Telegraf"/>
              </a:rPr>
              <a:t>Thank You</a:t>
            </a:r>
          </a:p>
        </p:txBody>
      </p:sp>
      <p:pic>
        <p:nvPicPr>
          <p:cNvPr name="Picture 7" id="7"/>
          <p:cNvPicPr>
            <a:picLocks noChangeAspect="true"/>
          </p:cNvPicPr>
          <p:nvPr/>
        </p:nvPicPr>
        <p:blipFill>
          <a:blip r:embed="rId6"/>
          <a:srcRect l="0" t="0" r="0" b="0"/>
          <a:stretch>
            <a:fillRect/>
          </a:stretch>
        </p:blipFill>
        <p:spPr>
          <a:xfrm flipH="false" flipV="false" rot="0">
            <a:off x="9050663" y="0"/>
            <a:ext cx="10287000" cy="1028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10477311">
            <a:off x="-1749031" y="3690672"/>
            <a:ext cx="13943102" cy="12193877"/>
          </a:xfrm>
          <a:custGeom>
            <a:avLst/>
            <a:gdLst/>
            <a:ahLst/>
            <a:cxnLst/>
            <a:rect r="r" b="b" t="t" l="l"/>
            <a:pathLst>
              <a:path h="12193877" w="13943102">
                <a:moveTo>
                  <a:pt x="0" y="0"/>
                </a:moveTo>
                <a:lnTo>
                  <a:pt x="13943103" y="0"/>
                </a:lnTo>
                <a:lnTo>
                  <a:pt x="13943103"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5617" y="801156"/>
          <a:ext cx="6517692" cy="8447619"/>
        </p:xfrm>
        <a:graphic>
          <a:graphicData uri="http://schemas.openxmlformats.org/drawingml/2006/table">
            <a:tbl>
              <a:tblPr/>
              <a:tblGrid>
                <a:gridCol w="6311956"/>
                <a:gridCol w="205736"/>
              </a:tblGrid>
              <a:tr h="1054718">
                <a:tc>
                  <a:txBody>
                    <a:bodyPr anchor="t" rtlCol="false"/>
                    <a:lstStyle/>
                    <a:p>
                      <a:pPr algn="r">
                        <a:lnSpc>
                          <a:spcPts val="4200"/>
                        </a:lnSpc>
                        <a:defRPr/>
                      </a:pPr>
                      <a:r>
                        <a:rPr lang="en-US" sz="3000">
                          <a:solidFill>
                            <a:srgbClr val="AD2727"/>
                          </a:solidFill>
                          <a:latin typeface="Public Sans"/>
                        </a:rPr>
                        <a:t>Intro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9657">
                <a:tc>
                  <a:txBody>
                    <a:bodyPr anchor="t" rtlCol="false"/>
                    <a:lstStyle/>
                    <a:p>
                      <a:pPr algn="r">
                        <a:lnSpc>
                          <a:spcPts val="4200"/>
                        </a:lnSpc>
                        <a:defRPr/>
                      </a:pPr>
                      <a:r>
                        <a:rPr lang="en-US" sz="3000">
                          <a:solidFill>
                            <a:srgbClr val="AD2727"/>
                          </a:solidFill>
                          <a:latin typeface="Public Sans"/>
                        </a:rPr>
                        <a:t>Business Problem</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4718">
                <a:tc>
                  <a:txBody>
                    <a:bodyPr anchor="t" rtlCol="false"/>
                    <a:lstStyle/>
                    <a:p>
                      <a:pPr algn="r">
                        <a:lnSpc>
                          <a:spcPts val="4200"/>
                        </a:lnSpc>
                        <a:defRPr/>
                      </a:pPr>
                      <a:r>
                        <a:rPr lang="en-US" sz="3000">
                          <a:solidFill>
                            <a:srgbClr val="AD2727"/>
                          </a:solidFill>
                          <a:latin typeface="Public Sans"/>
                        </a:rPr>
                        <a:t>Approach</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4718">
                <a:tc>
                  <a:txBody>
                    <a:bodyPr anchor="t" rtlCol="false"/>
                    <a:lstStyle/>
                    <a:p>
                      <a:pPr algn="r">
                        <a:lnSpc>
                          <a:spcPts val="4200"/>
                        </a:lnSpc>
                        <a:defRPr/>
                      </a:pPr>
                      <a:r>
                        <a:rPr lang="en-US" sz="3000">
                          <a:solidFill>
                            <a:srgbClr val="AD2727"/>
                          </a:solidFill>
                          <a:latin typeface="Public Sans"/>
                        </a:rPr>
                        <a:t>EDA</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9657">
                <a:tc>
                  <a:txBody>
                    <a:bodyPr anchor="t" rtlCol="false"/>
                    <a:lstStyle/>
                    <a:p>
                      <a:pPr algn="r">
                        <a:lnSpc>
                          <a:spcPts val="4200"/>
                        </a:lnSpc>
                        <a:defRPr/>
                      </a:pPr>
                      <a:r>
                        <a:rPr lang="en-US" sz="3000">
                          <a:solidFill>
                            <a:srgbClr val="AD2727"/>
                          </a:solidFill>
                          <a:latin typeface="Public Sans"/>
                        </a:rPr>
                        <a:t>Models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4718">
                <a:tc>
                  <a:txBody>
                    <a:bodyPr anchor="t" rtlCol="false"/>
                    <a:lstStyle/>
                    <a:p>
                      <a:pPr algn="r">
                        <a:lnSpc>
                          <a:spcPts val="4200"/>
                        </a:lnSpc>
                        <a:defRPr/>
                      </a:pPr>
                      <a:r>
                        <a:rPr lang="en-US" sz="3000">
                          <a:solidFill>
                            <a:srgbClr val="AD2727"/>
                          </a:solidFill>
                          <a:latin typeface="Public Sans"/>
                        </a:rPr>
                        <a:t>Results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4718">
                <a:tc>
                  <a:txBody>
                    <a:bodyPr anchor="t" rtlCol="false"/>
                    <a:lstStyle/>
                    <a:p>
                      <a:pPr algn="r">
                        <a:lnSpc>
                          <a:spcPts val="4200"/>
                        </a:lnSpc>
                        <a:defRPr/>
                      </a:pPr>
                      <a:r>
                        <a:rPr lang="en-US" sz="3000">
                          <a:solidFill>
                            <a:srgbClr val="AD2727"/>
                          </a:solidFill>
                          <a:latin typeface="Public Sans"/>
                        </a:rPr>
                        <a:t>VAR Model Demo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054718">
                <a:tc>
                  <a:txBody>
                    <a:bodyPr anchor="t" rtlCol="false"/>
                    <a:lstStyle/>
                    <a:p>
                      <a:pPr algn="r">
                        <a:lnSpc>
                          <a:spcPts val="4200"/>
                        </a:lnSpc>
                        <a:defRPr/>
                      </a:pPr>
                      <a:r>
                        <a:rPr lang="en-US" sz="3000">
                          <a:solidFill>
                            <a:srgbClr val="AD2727"/>
                          </a:solidFill>
                          <a:latin typeface="Public Sans"/>
                        </a:rPr>
                        <a:t>Thank you</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420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AutoShape 4" id="4"/>
          <p:cNvSpPr/>
          <p:nvPr/>
        </p:nvSpPr>
        <p:spPr>
          <a:xfrm>
            <a:off x="16248728" y="777343"/>
            <a:ext cx="554581" cy="0"/>
          </a:xfrm>
          <a:prstGeom prst="line">
            <a:avLst/>
          </a:prstGeom>
          <a:ln cap="rnd" w="47625">
            <a:solidFill>
              <a:srgbClr val="C95D74"/>
            </a:solidFill>
            <a:prstDash val="solid"/>
            <a:headEnd type="none" len="sm" w="sm"/>
            <a:tailEnd type="none" len="sm" w="sm"/>
          </a:ln>
        </p:spPr>
      </p:sp>
      <p:sp>
        <p:nvSpPr>
          <p:cNvPr name="AutoShape 5" id="5"/>
          <p:cNvSpPr/>
          <p:nvPr/>
        </p:nvSpPr>
        <p:spPr>
          <a:xfrm>
            <a:off x="16248728" y="1871944"/>
            <a:ext cx="554581" cy="0"/>
          </a:xfrm>
          <a:prstGeom prst="line">
            <a:avLst/>
          </a:prstGeom>
          <a:ln cap="rnd" w="47625">
            <a:solidFill>
              <a:srgbClr val="C95D74"/>
            </a:solidFill>
            <a:prstDash val="solid"/>
            <a:headEnd type="none" len="sm" w="sm"/>
            <a:tailEnd type="none" len="sm" w="sm"/>
          </a:ln>
        </p:spPr>
      </p:sp>
      <p:sp>
        <p:nvSpPr>
          <p:cNvPr name="AutoShape 6" id="6"/>
          <p:cNvSpPr/>
          <p:nvPr/>
        </p:nvSpPr>
        <p:spPr>
          <a:xfrm>
            <a:off x="16248728" y="2896163"/>
            <a:ext cx="554581" cy="0"/>
          </a:xfrm>
          <a:prstGeom prst="line">
            <a:avLst/>
          </a:prstGeom>
          <a:ln cap="rnd" w="47625">
            <a:solidFill>
              <a:srgbClr val="C95D74"/>
            </a:solidFill>
            <a:prstDash val="solid"/>
            <a:headEnd type="none" len="sm" w="sm"/>
            <a:tailEnd type="none" len="sm" w="sm"/>
          </a:ln>
        </p:spPr>
      </p:sp>
      <p:sp>
        <p:nvSpPr>
          <p:cNvPr name="AutoShape 7" id="7"/>
          <p:cNvSpPr/>
          <p:nvPr/>
        </p:nvSpPr>
        <p:spPr>
          <a:xfrm>
            <a:off x="16248728" y="3957973"/>
            <a:ext cx="554581" cy="0"/>
          </a:xfrm>
          <a:prstGeom prst="line">
            <a:avLst/>
          </a:prstGeom>
          <a:ln cap="rnd" w="47625">
            <a:solidFill>
              <a:srgbClr val="C95D74"/>
            </a:solidFill>
            <a:prstDash val="solid"/>
            <a:headEnd type="none" len="sm" w="sm"/>
            <a:tailEnd type="none" len="sm" w="sm"/>
          </a:ln>
        </p:spPr>
      </p:sp>
      <p:sp>
        <p:nvSpPr>
          <p:cNvPr name="Freeform 8" id="8"/>
          <p:cNvSpPr/>
          <p:nvPr/>
        </p:nvSpPr>
        <p:spPr>
          <a:xfrm flipH="true" flipV="false" rot="0">
            <a:off x="1028700" y="2911600"/>
            <a:ext cx="5190126" cy="122676"/>
          </a:xfrm>
          <a:custGeom>
            <a:avLst/>
            <a:gdLst/>
            <a:ahLst/>
            <a:cxnLst/>
            <a:rect r="r" b="b" t="t" l="l"/>
            <a:pathLst>
              <a:path h="122676" w="5190126">
                <a:moveTo>
                  <a:pt x="5190126" y="0"/>
                </a:moveTo>
                <a:lnTo>
                  <a:pt x="0" y="0"/>
                </a:lnTo>
                <a:lnTo>
                  <a:pt x="0" y="122676"/>
                </a:lnTo>
                <a:lnTo>
                  <a:pt x="5190126" y="122676"/>
                </a:lnTo>
                <a:lnTo>
                  <a:pt x="51901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16248728" y="5001153"/>
            <a:ext cx="554581" cy="0"/>
          </a:xfrm>
          <a:prstGeom prst="line">
            <a:avLst/>
          </a:prstGeom>
          <a:ln cap="rnd" w="47625">
            <a:solidFill>
              <a:srgbClr val="C95D74"/>
            </a:solidFill>
            <a:prstDash val="solid"/>
            <a:headEnd type="none" len="sm" w="sm"/>
            <a:tailEnd type="none" len="sm" w="sm"/>
          </a:ln>
        </p:spPr>
      </p:sp>
      <p:sp>
        <p:nvSpPr>
          <p:cNvPr name="AutoShape 10" id="10"/>
          <p:cNvSpPr/>
          <p:nvPr/>
        </p:nvSpPr>
        <p:spPr>
          <a:xfrm>
            <a:off x="16248728" y="6088164"/>
            <a:ext cx="554581" cy="0"/>
          </a:xfrm>
          <a:prstGeom prst="line">
            <a:avLst/>
          </a:prstGeom>
          <a:ln cap="rnd" w="47625">
            <a:solidFill>
              <a:srgbClr val="C95D74"/>
            </a:solidFill>
            <a:prstDash val="solid"/>
            <a:headEnd type="none" len="sm" w="sm"/>
            <a:tailEnd type="none" len="sm" w="sm"/>
          </a:ln>
        </p:spPr>
      </p:sp>
      <p:sp>
        <p:nvSpPr>
          <p:cNvPr name="AutoShape 11" id="11"/>
          <p:cNvSpPr/>
          <p:nvPr/>
        </p:nvSpPr>
        <p:spPr>
          <a:xfrm>
            <a:off x="16248728" y="7114780"/>
            <a:ext cx="554581" cy="0"/>
          </a:xfrm>
          <a:prstGeom prst="line">
            <a:avLst/>
          </a:prstGeom>
          <a:ln cap="rnd" w="47625">
            <a:solidFill>
              <a:srgbClr val="C95D74"/>
            </a:solidFill>
            <a:prstDash val="solid"/>
            <a:headEnd type="none" len="sm" w="sm"/>
            <a:tailEnd type="none" len="sm" w="sm"/>
          </a:ln>
        </p:spPr>
      </p:sp>
      <p:sp>
        <p:nvSpPr>
          <p:cNvPr name="AutoShape 12" id="12"/>
          <p:cNvSpPr/>
          <p:nvPr/>
        </p:nvSpPr>
        <p:spPr>
          <a:xfrm>
            <a:off x="16248728" y="8165897"/>
            <a:ext cx="554581" cy="0"/>
          </a:xfrm>
          <a:prstGeom prst="line">
            <a:avLst/>
          </a:prstGeom>
          <a:ln cap="rnd" w="47625">
            <a:solidFill>
              <a:srgbClr val="C95D74"/>
            </a:solidFill>
            <a:prstDash val="solid"/>
            <a:headEnd type="none" len="sm" w="sm"/>
            <a:tailEnd type="none" len="sm" w="sm"/>
          </a:ln>
        </p:spPr>
      </p:sp>
      <p:sp>
        <p:nvSpPr>
          <p:cNvPr name="AutoShape 13" id="13"/>
          <p:cNvSpPr/>
          <p:nvPr/>
        </p:nvSpPr>
        <p:spPr>
          <a:xfrm>
            <a:off x="16248728" y="9224962"/>
            <a:ext cx="554581" cy="0"/>
          </a:xfrm>
          <a:prstGeom prst="line">
            <a:avLst/>
          </a:prstGeom>
          <a:ln cap="rnd" w="47625">
            <a:solidFill>
              <a:srgbClr val="C95D74"/>
            </a:solidFill>
            <a:prstDash val="solid"/>
            <a:headEnd type="none" len="sm" w="sm"/>
            <a:tailEnd type="none" len="sm" w="sm"/>
          </a:ln>
        </p:spPr>
      </p:sp>
      <p:sp>
        <p:nvSpPr>
          <p:cNvPr name="TextBox 14" id="14"/>
          <p:cNvSpPr txBox="true"/>
          <p:nvPr/>
        </p:nvSpPr>
        <p:spPr>
          <a:xfrm rot="0">
            <a:off x="1028700" y="1454482"/>
            <a:ext cx="7385828" cy="1380199"/>
          </a:xfrm>
          <a:prstGeom prst="rect">
            <a:avLst/>
          </a:prstGeom>
        </p:spPr>
        <p:txBody>
          <a:bodyPr anchor="t" rtlCol="false" tIns="0" lIns="0" bIns="0" rIns="0">
            <a:spAutoFit/>
          </a:bodyPr>
          <a:lstStyle/>
          <a:p>
            <a:pPr>
              <a:lnSpc>
                <a:spcPts val="9618"/>
              </a:lnSpc>
            </a:pPr>
            <a:r>
              <a:rPr lang="en-US" sz="9618">
                <a:solidFill>
                  <a:srgbClr val="AD2727"/>
                </a:solidFill>
                <a:latin typeface="Telegraf"/>
              </a:rPr>
              <a:t>AGENDA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true" flipV="false" rot="0">
            <a:off x="8018749" y="-2782197"/>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grpSp>
        <p:nvGrpSpPr>
          <p:cNvPr name="Group 3" id="3"/>
          <p:cNvGrpSpPr>
            <a:grpSpLocks noChangeAspect="true"/>
          </p:cNvGrpSpPr>
          <p:nvPr/>
        </p:nvGrpSpPr>
        <p:grpSpPr>
          <a:xfrm rot="0">
            <a:off x="10694513" y="1028700"/>
            <a:ext cx="6621937" cy="8229600"/>
            <a:chOff x="0" y="0"/>
            <a:chExt cx="5108702" cy="6348984"/>
          </a:xfrm>
        </p:grpSpPr>
        <p:sp>
          <p:nvSpPr>
            <p:cNvPr name="Freeform 4" id="4"/>
            <p:cNvSpPr/>
            <p:nvPr/>
          </p:nvSpPr>
          <p:spPr>
            <a:xfrm flipH="false" flipV="false" rot="0">
              <a:off x="0" y="0"/>
              <a:ext cx="5108702" cy="6348984"/>
            </a:xfrm>
            <a:custGeom>
              <a:avLst/>
              <a:gdLst/>
              <a:ahLst/>
              <a:cxnLst/>
              <a:rect r="r" b="b" t="t" l="l"/>
              <a:pathLst>
                <a:path h="6348984" w="5108702">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4"/>
              <a:stretch>
                <a:fillRect l="-32850" t="0" r="-32850" b="0"/>
              </a:stretch>
            </a:blipFill>
          </p:spPr>
        </p:sp>
      </p:grpSp>
      <p:sp>
        <p:nvSpPr>
          <p:cNvPr name="TextBox 5" id="5"/>
          <p:cNvSpPr txBox="true"/>
          <p:nvPr/>
        </p:nvSpPr>
        <p:spPr>
          <a:xfrm rot="0">
            <a:off x="1095375" y="3096836"/>
            <a:ext cx="7414512" cy="2447925"/>
          </a:xfrm>
          <a:prstGeom prst="rect">
            <a:avLst/>
          </a:prstGeom>
        </p:spPr>
        <p:txBody>
          <a:bodyPr anchor="t" rtlCol="false" tIns="0" lIns="0" bIns="0" rIns="0">
            <a:spAutoFit/>
          </a:bodyPr>
          <a:lstStyle/>
          <a:p>
            <a:pPr>
              <a:lnSpc>
                <a:spcPts val="9000"/>
              </a:lnSpc>
            </a:pPr>
            <a:r>
              <a:rPr lang="en-US" sz="9000">
                <a:solidFill>
                  <a:srgbClr val="000000"/>
                </a:solidFill>
                <a:latin typeface="Telegraf"/>
              </a:rPr>
              <a:t>About Maverik</a:t>
            </a:r>
          </a:p>
        </p:txBody>
      </p:sp>
      <p:sp>
        <p:nvSpPr>
          <p:cNvPr name="Freeform 6" id="6"/>
          <p:cNvSpPr/>
          <p:nvPr/>
        </p:nvSpPr>
        <p:spPr>
          <a:xfrm flipH="true" flipV="false" rot="0">
            <a:off x="1265175" y="5753898"/>
            <a:ext cx="4123437" cy="97463"/>
          </a:xfrm>
          <a:custGeom>
            <a:avLst/>
            <a:gdLst/>
            <a:ahLst/>
            <a:cxnLst/>
            <a:rect r="r" b="b" t="t" l="l"/>
            <a:pathLst>
              <a:path h="97463" w="4123437">
                <a:moveTo>
                  <a:pt x="4123437" y="0"/>
                </a:moveTo>
                <a:lnTo>
                  <a:pt x="0" y="0"/>
                </a:lnTo>
                <a:lnTo>
                  <a:pt x="0" y="97464"/>
                </a:lnTo>
                <a:lnTo>
                  <a:pt x="4123437" y="97464"/>
                </a:lnTo>
                <a:lnTo>
                  <a:pt x="412343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6194262"/>
            <a:ext cx="8432667" cy="8534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Telegraf Bold"/>
              </a:rPr>
              <a:t>Metrics</a:t>
            </a:r>
            <a:r>
              <a:rPr lang="en-US" sz="2400">
                <a:solidFill>
                  <a:srgbClr val="000000"/>
                </a:solidFill>
                <a:latin typeface="Telegraf"/>
              </a:rPr>
              <a:t>: Food Sales, Inside Sales, Diesel and Unleaded</a:t>
            </a:r>
          </a:p>
          <a:p>
            <a:pPr algn="l" marL="518160" indent="-259080" lvl="1">
              <a:lnSpc>
                <a:spcPts val="3359"/>
              </a:lnSpc>
              <a:buFont typeface="Arial"/>
              <a:buChar char="•"/>
            </a:pPr>
            <a:r>
              <a:rPr lang="en-US" sz="2400">
                <a:solidFill>
                  <a:srgbClr val="000000"/>
                </a:solidFill>
                <a:latin typeface="Telegraf"/>
              </a:rPr>
              <a:t>Data was composed by</a:t>
            </a:r>
            <a:r>
              <a:rPr lang="en-US" sz="2400">
                <a:solidFill>
                  <a:srgbClr val="000000"/>
                </a:solidFill>
                <a:latin typeface="Telegraf Bold"/>
              </a:rPr>
              <a:t> time series</a:t>
            </a:r>
            <a:r>
              <a:rPr lang="en-US" sz="2400">
                <a:solidFill>
                  <a:srgbClr val="000000"/>
                </a:solidFill>
                <a:latin typeface="Telegraf"/>
              </a:rPr>
              <a:t> and </a:t>
            </a:r>
            <a:r>
              <a:rPr lang="en-US" sz="2400">
                <a:solidFill>
                  <a:srgbClr val="000000"/>
                </a:solidFill>
                <a:latin typeface="Telegraf Bold"/>
              </a:rPr>
              <a:t>qualitative </a:t>
            </a:r>
          </a:p>
        </p:txBody>
      </p:sp>
      <p:sp>
        <p:nvSpPr>
          <p:cNvPr name="TextBox 8" id="8"/>
          <p:cNvSpPr txBox="true"/>
          <p:nvPr/>
        </p:nvSpPr>
        <p:spPr>
          <a:xfrm rot="0">
            <a:off x="1263247" y="1295862"/>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2E282B"/>
                </a:solidFill>
                <a:latin typeface="Telegraf"/>
              </a:rPr>
              <a:t>Group 4 Fall 2023</a:t>
            </a:r>
          </a:p>
        </p:txBody>
      </p:sp>
      <p:sp>
        <p:nvSpPr>
          <p:cNvPr name="TextBox 9" id="9"/>
          <p:cNvSpPr txBox="true"/>
          <p:nvPr/>
        </p:nvSpPr>
        <p:spPr>
          <a:xfrm rot="0">
            <a:off x="1028700" y="8915002"/>
            <a:ext cx="3098977" cy="320040"/>
          </a:xfrm>
          <a:prstGeom prst="rect">
            <a:avLst/>
          </a:prstGeom>
        </p:spPr>
        <p:txBody>
          <a:bodyPr anchor="t" rtlCol="false" tIns="0" lIns="0" bIns="0" rIns="0">
            <a:spAutoFit/>
          </a:bodyPr>
          <a:lstStyle/>
          <a:p>
            <a:pPr marL="0" indent="0" lvl="0">
              <a:lnSpc>
                <a:spcPts val="2340"/>
              </a:lnSpc>
              <a:spcBef>
                <a:spcPct val="0"/>
              </a:spcBef>
            </a:pPr>
            <a:r>
              <a:rPr lang="en-US" sz="1800">
                <a:solidFill>
                  <a:srgbClr val="000000"/>
                </a:solidFill>
                <a:latin typeface="Telegraf Bold"/>
              </a:rPr>
              <a:t>Capstone Project</a:t>
            </a:r>
            <a:r>
              <a:rPr lang="en-US" sz="1800">
                <a:solidFill>
                  <a:srgbClr val="000000"/>
                </a:solidFill>
                <a:latin typeface="Telegraf"/>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0000"/>
        </a:solidFill>
      </p:bgPr>
    </p:bg>
    <p:spTree>
      <p:nvGrpSpPr>
        <p:cNvPr id="1" name=""/>
        <p:cNvGrpSpPr/>
        <p:nvPr/>
      </p:nvGrpSpPr>
      <p:grpSpPr>
        <a:xfrm>
          <a:off x="0" y="0"/>
          <a:ext cx="0" cy="0"/>
          <a:chOff x="0" y="0"/>
          <a:chExt cx="0" cy="0"/>
        </a:xfrm>
      </p:grpSpPr>
      <p:sp>
        <p:nvSpPr>
          <p:cNvPr name="Freeform 2" id="2"/>
          <p:cNvSpPr/>
          <p:nvPr/>
        </p:nvSpPr>
        <p:spPr>
          <a:xfrm flipH="false" flipV="false" rot="682891">
            <a:off x="7807105" y="-4378993"/>
            <a:ext cx="14541727" cy="8672157"/>
          </a:xfrm>
          <a:custGeom>
            <a:avLst/>
            <a:gdLst/>
            <a:ahLst/>
            <a:cxnLst/>
            <a:rect r="r" b="b" t="t" l="l"/>
            <a:pathLst>
              <a:path h="8672157" w="14541727">
                <a:moveTo>
                  <a:pt x="0" y="0"/>
                </a:moveTo>
                <a:lnTo>
                  <a:pt x="14541727" y="0"/>
                </a:lnTo>
                <a:lnTo>
                  <a:pt x="14541727" y="8672158"/>
                </a:lnTo>
                <a:lnTo>
                  <a:pt x="0" y="8672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704274"/>
            <a:ext cx="12913623" cy="1655386"/>
            <a:chOff x="0" y="0"/>
            <a:chExt cx="17218164" cy="2207181"/>
          </a:xfrm>
        </p:grpSpPr>
        <p:sp>
          <p:nvSpPr>
            <p:cNvPr name="TextBox 4" id="4"/>
            <p:cNvSpPr txBox="true"/>
            <p:nvPr/>
          </p:nvSpPr>
          <p:spPr>
            <a:xfrm rot="0">
              <a:off x="0" y="57150"/>
              <a:ext cx="17218164" cy="1527810"/>
            </a:xfrm>
            <a:prstGeom prst="rect">
              <a:avLst/>
            </a:prstGeom>
          </p:spPr>
          <p:txBody>
            <a:bodyPr anchor="t" rtlCol="false" tIns="0" lIns="0" bIns="0" rIns="0">
              <a:spAutoFit/>
            </a:bodyPr>
            <a:lstStyle/>
            <a:p>
              <a:pPr>
                <a:lnSpc>
                  <a:spcPts val="7800"/>
                </a:lnSpc>
              </a:pPr>
              <a:r>
                <a:rPr lang="en-US" sz="7800">
                  <a:solidFill>
                    <a:srgbClr val="F4E7E7"/>
                  </a:solidFill>
                  <a:latin typeface="Telegraf"/>
                </a:rPr>
                <a:t>BUSINESS PROBLEM</a:t>
              </a:r>
            </a:p>
          </p:txBody>
        </p:sp>
        <p:sp>
          <p:nvSpPr>
            <p:cNvPr name="TextBox 5" id="5"/>
            <p:cNvSpPr txBox="true"/>
            <p:nvPr/>
          </p:nvSpPr>
          <p:spPr>
            <a:xfrm rot="0">
              <a:off x="0" y="1653461"/>
              <a:ext cx="17218164" cy="553720"/>
            </a:xfrm>
            <a:prstGeom prst="rect">
              <a:avLst/>
            </a:prstGeom>
          </p:spPr>
          <p:txBody>
            <a:bodyPr anchor="t" rtlCol="false" tIns="0" lIns="0" bIns="0" rIns="0">
              <a:spAutoFit/>
            </a:bodyPr>
            <a:lstStyle/>
            <a:p>
              <a:pPr marL="0" indent="0" lvl="0">
                <a:lnSpc>
                  <a:spcPts val="3359"/>
                </a:lnSpc>
                <a:spcBef>
                  <a:spcPct val="0"/>
                </a:spcBef>
              </a:pPr>
            </a:p>
          </p:txBody>
        </p:sp>
      </p:grpSp>
      <p:sp>
        <p:nvSpPr>
          <p:cNvPr name="TextBox 6" id="6"/>
          <p:cNvSpPr txBox="true"/>
          <p:nvPr/>
        </p:nvSpPr>
        <p:spPr>
          <a:xfrm rot="0">
            <a:off x="2951032" y="4619625"/>
            <a:ext cx="13378257" cy="1000125"/>
          </a:xfrm>
          <a:prstGeom prst="rect">
            <a:avLst/>
          </a:prstGeom>
        </p:spPr>
        <p:txBody>
          <a:bodyPr anchor="t" rtlCol="false" tIns="0" lIns="0" bIns="0" rIns="0">
            <a:spAutoFit/>
          </a:bodyPr>
          <a:lstStyle/>
          <a:p>
            <a:pPr>
              <a:lnSpc>
                <a:spcPts val="3900"/>
              </a:lnSpc>
            </a:pPr>
            <a:r>
              <a:rPr lang="en-US" sz="3000">
                <a:solidFill>
                  <a:srgbClr val="F4E7E7"/>
                </a:solidFill>
                <a:latin typeface="Public Sans"/>
              </a:rPr>
              <a:t>Maverik faces the unique challenge of</a:t>
            </a:r>
            <a:r>
              <a:rPr lang="en-US" sz="3000">
                <a:solidFill>
                  <a:srgbClr val="F4E7E7"/>
                </a:solidFill>
                <a:latin typeface="Public Sans Bold"/>
              </a:rPr>
              <a:t> forecasting and evaluating first-year sales</a:t>
            </a:r>
            <a:r>
              <a:rPr lang="en-US" sz="3000">
                <a:solidFill>
                  <a:srgbClr val="F4E7E7"/>
                </a:solidFill>
                <a:latin typeface="Public Sans"/>
              </a:rPr>
              <a:t> performance expectations for each new location. </a:t>
            </a:r>
          </a:p>
        </p:txBody>
      </p:sp>
      <p:sp>
        <p:nvSpPr>
          <p:cNvPr name="TextBox 7" id="7"/>
          <p:cNvSpPr txBox="true"/>
          <p:nvPr/>
        </p:nvSpPr>
        <p:spPr>
          <a:xfrm rot="0">
            <a:off x="14458320" y="981075"/>
            <a:ext cx="2800980" cy="381635"/>
          </a:xfrm>
          <a:prstGeom prst="rect">
            <a:avLst/>
          </a:prstGeom>
        </p:spPr>
        <p:txBody>
          <a:bodyPr anchor="t" rtlCol="false" tIns="0" lIns="0" bIns="0" rIns="0">
            <a:spAutoFit/>
          </a:bodyPr>
          <a:lstStyle/>
          <a:p>
            <a:pPr algn="r" marL="0" indent="0" lvl="0">
              <a:lnSpc>
                <a:spcPts val="2859"/>
              </a:lnSpc>
              <a:spcBef>
                <a:spcPct val="0"/>
              </a:spcBef>
            </a:pPr>
            <a:r>
              <a:rPr lang="en-US" sz="2199">
                <a:solidFill>
                  <a:srgbClr val="F4E7E7"/>
                </a:solidFill>
                <a:latin typeface="Telegraf"/>
              </a:rPr>
              <a:t>Group 4 - Fall 2023 </a:t>
            </a:r>
          </a:p>
        </p:txBody>
      </p:sp>
      <p:sp>
        <p:nvSpPr>
          <p:cNvPr name="Freeform 8" id="8"/>
          <p:cNvSpPr/>
          <p:nvPr/>
        </p:nvSpPr>
        <p:spPr>
          <a:xfrm flipH="false" flipV="false" rot="0">
            <a:off x="1594319" y="4874684"/>
            <a:ext cx="507066" cy="507066"/>
          </a:xfrm>
          <a:custGeom>
            <a:avLst/>
            <a:gdLst/>
            <a:ahLst/>
            <a:cxnLst/>
            <a:rect r="r" b="b" t="t" l="l"/>
            <a:pathLst>
              <a:path h="507066" w="507066">
                <a:moveTo>
                  <a:pt x="0" y="0"/>
                </a:moveTo>
                <a:lnTo>
                  <a:pt x="507066" y="0"/>
                </a:lnTo>
                <a:lnTo>
                  <a:pt x="507066" y="507066"/>
                </a:lnTo>
                <a:lnTo>
                  <a:pt x="0" y="507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4319" y="6347524"/>
            <a:ext cx="507066" cy="507066"/>
          </a:xfrm>
          <a:custGeom>
            <a:avLst/>
            <a:gdLst/>
            <a:ahLst/>
            <a:cxnLst/>
            <a:rect r="r" b="b" t="t" l="l"/>
            <a:pathLst>
              <a:path h="507066" w="507066">
                <a:moveTo>
                  <a:pt x="0" y="0"/>
                </a:moveTo>
                <a:lnTo>
                  <a:pt x="507066" y="0"/>
                </a:lnTo>
                <a:lnTo>
                  <a:pt x="507066" y="507066"/>
                </a:lnTo>
                <a:lnTo>
                  <a:pt x="0" y="507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94319" y="7816615"/>
            <a:ext cx="507066" cy="507066"/>
          </a:xfrm>
          <a:custGeom>
            <a:avLst/>
            <a:gdLst/>
            <a:ahLst/>
            <a:cxnLst/>
            <a:rect r="r" b="b" t="t" l="l"/>
            <a:pathLst>
              <a:path h="507066" w="507066">
                <a:moveTo>
                  <a:pt x="0" y="0"/>
                </a:moveTo>
                <a:lnTo>
                  <a:pt x="507066" y="0"/>
                </a:lnTo>
                <a:lnTo>
                  <a:pt x="507066" y="507067"/>
                </a:lnTo>
                <a:lnTo>
                  <a:pt x="0" y="5070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3393302"/>
            <a:ext cx="8597372" cy="203211"/>
          </a:xfrm>
          <a:custGeom>
            <a:avLst/>
            <a:gdLst/>
            <a:ahLst/>
            <a:cxnLst/>
            <a:rect r="r" b="b" t="t" l="l"/>
            <a:pathLst>
              <a:path h="203211" w="8597372">
                <a:moveTo>
                  <a:pt x="0" y="0"/>
                </a:moveTo>
                <a:lnTo>
                  <a:pt x="8597372" y="0"/>
                </a:lnTo>
                <a:lnTo>
                  <a:pt x="8597372" y="203210"/>
                </a:lnTo>
                <a:lnTo>
                  <a:pt x="0" y="2032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951032" y="6077182"/>
            <a:ext cx="13378257" cy="1000125"/>
          </a:xfrm>
          <a:prstGeom prst="rect">
            <a:avLst/>
          </a:prstGeom>
        </p:spPr>
        <p:txBody>
          <a:bodyPr anchor="t" rtlCol="false" tIns="0" lIns="0" bIns="0" rIns="0">
            <a:spAutoFit/>
          </a:bodyPr>
          <a:lstStyle/>
          <a:p>
            <a:pPr>
              <a:lnSpc>
                <a:spcPts val="3900"/>
              </a:lnSpc>
            </a:pPr>
            <a:r>
              <a:rPr lang="en-US" sz="3000">
                <a:solidFill>
                  <a:srgbClr val="F4E7E7"/>
                </a:solidFill>
                <a:latin typeface="Public Sans"/>
              </a:rPr>
              <a:t>Insufficient historical data, complex sales predictors, varying trends, and market fluctuations </a:t>
            </a:r>
            <a:r>
              <a:rPr lang="en-US" sz="3000">
                <a:solidFill>
                  <a:srgbClr val="F4E7E7"/>
                </a:solidFill>
                <a:latin typeface="Public Sans Bold"/>
              </a:rPr>
              <a:t>complicate modeling efforts for new stores</a:t>
            </a:r>
          </a:p>
        </p:txBody>
      </p:sp>
      <p:sp>
        <p:nvSpPr>
          <p:cNvPr name="TextBox 13" id="13"/>
          <p:cNvSpPr txBox="true"/>
          <p:nvPr/>
        </p:nvSpPr>
        <p:spPr>
          <a:xfrm rot="0">
            <a:off x="2951032" y="7546273"/>
            <a:ext cx="14690033" cy="1000125"/>
          </a:xfrm>
          <a:prstGeom prst="rect">
            <a:avLst/>
          </a:prstGeom>
        </p:spPr>
        <p:txBody>
          <a:bodyPr anchor="t" rtlCol="false" tIns="0" lIns="0" bIns="0" rIns="0">
            <a:spAutoFit/>
          </a:bodyPr>
          <a:lstStyle/>
          <a:p>
            <a:pPr>
              <a:lnSpc>
                <a:spcPts val="3900"/>
              </a:lnSpc>
            </a:pPr>
            <a:r>
              <a:rPr lang="en-US" sz="3000">
                <a:solidFill>
                  <a:srgbClr val="F4E7E7"/>
                </a:solidFill>
                <a:latin typeface="Public Sans"/>
              </a:rPr>
              <a:t>An</a:t>
            </a:r>
            <a:r>
              <a:rPr lang="en-US" sz="3000">
                <a:solidFill>
                  <a:srgbClr val="F4E7E7"/>
                </a:solidFill>
                <a:latin typeface="Public Sans Bold"/>
              </a:rPr>
              <a:t> accurate forecasting model</a:t>
            </a:r>
            <a:r>
              <a:rPr lang="en-US" sz="3000">
                <a:solidFill>
                  <a:srgbClr val="F4E7E7"/>
                </a:solidFill>
                <a:latin typeface="Public Sans"/>
              </a:rPr>
              <a:t> will enable Maverik to improve financial planning, develop strategies, and provide  a more </a:t>
            </a:r>
            <a:r>
              <a:rPr lang="en-US" sz="3000">
                <a:solidFill>
                  <a:srgbClr val="F4E7E7"/>
                </a:solidFill>
                <a:latin typeface="Public Sans Bold"/>
              </a:rPr>
              <a:t>accurate initial ROI documentation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0631740" y="2488510"/>
            <a:ext cx="2495550" cy="1281683"/>
            <a:chOff x="0" y="0"/>
            <a:chExt cx="657264" cy="337563"/>
          </a:xfrm>
        </p:grpSpPr>
        <p:sp>
          <p:nvSpPr>
            <p:cNvPr name="Freeform 3" id="3"/>
            <p:cNvSpPr/>
            <p:nvPr/>
          </p:nvSpPr>
          <p:spPr>
            <a:xfrm flipH="false" flipV="false" rot="0">
              <a:off x="0" y="0"/>
              <a:ext cx="657264" cy="337563"/>
            </a:xfrm>
            <a:custGeom>
              <a:avLst/>
              <a:gdLst/>
              <a:ahLst/>
              <a:cxnLst/>
              <a:rect r="r" b="b" t="t" l="l"/>
              <a:pathLst>
                <a:path h="337563" w="657264">
                  <a:moveTo>
                    <a:pt x="155115" y="0"/>
                  </a:moveTo>
                  <a:lnTo>
                    <a:pt x="502150" y="0"/>
                  </a:lnTo>
                  <a:cubicBezTo>
                    <a:pt x="587817" y="0"/>
                    <a:pt x="657264" y="69447"/>
                    <a:pt x="657264" y="155115"/>
                  </a:cubicBezTo>
                  <a:lnTo>
                    <a:pt x="657264" y="182448"/>
                  </a:lnTo>
                  <a:cubicBezTo>
                    <a:pt x="657264" y="268116"/>
                    <a:pt x="587817" y="337563"/>
                    <a:pt x="502150" y="337563"/>
                  </a:cubicBezTo>
                  <a:lnTo>
                    <a:pt x="155115" y="337563"/>
                  </a:lnTo>
                  <a:cubicBezTo>
                    <a:pt x="69447" y="337563"/>
                    <a:pt x="0" y="268116"/>
                    <a:pt x="0" y="182448"/>
                  </a:cubicBezTo>
                  <a:lnTo>
                    <a:pt x="0" y="155115"/>
                  </a:lnTo>
                  <a:cubicBezTo>
                    <a:pt x="0" y="69447"/>
                    <a:pt x="69447" y="0"/>
                    <a:pt x="155115" y="0"/>
                  </a:cubicBezTo>
                  <a:close/>
                </a:path>
              </a:pathLst>
            </a:custGeom>
            <a:solidFill>
              <a:srgbClr val="BB1432"/>
            </a:solidFill>
          </p:spPr>
        </p:sp>
        <p:sp>
          <p:nvSpPr>
            <p:cNvPr name="TextBox 4" id="4"/>
            <p:cNvSpPr txBox="true"/>
            <p:nvPr/>
          </p:nvSpPr>
          <p:spPr>
            <a:xfrm>
              <a:off x="0" y="-57150"/>
              <a:ext cx="657264" cy="394713"/>
            </a:xfrm>
            <a:prstGeom prst="rect">
              <a:avLst/>
            </a:prstGeom>
          </p:spPr>
          <p:txBody>
            <a:bodyPr anchor="ctr" rtlCol="false" tIns="254000" lIns="254000" bIns="254000" rIns="254000"/>
            <a:lstStyle/>
            <a:p>
              <a:pPr algn="ctr">
                <a:lnSpc>
                  <a:spcPts val="3359"/>
                </a:lnSpc>
              </a:pPr>
              <a:r>
                <a:rPr lang="en-US" sz="2399">
                  <a:solidFill>
                    <a:srgbClr val="F4E7E7"/>
                  </a:solidFill>
                  <a:latin typeface="Public Sans"/>
                </a:rPr>
                <a:t>Exploratory Data Analysis</a:t>
              </a:r>
            </a:p>
          </p:txBody>
        </p:sp>
      </p:grpSp>
      <p:grpSp>
        <p:nvGrpSpPr>
          <p:cNvPr name="Group 5" id="5"/>
          <p:cNvGrpSpPr/>
          <p:nvPr/>
        </p:nvGrpSpPr>
        <p:grpSpPr>
          <a:xfrm rot="0">
            <a:off x="7602213" y="6925182"/>
            <a:ext cx="2495550" cy="1281683"/>
            <a:chOff x="0" y="0"/>
            <a:chExt cx="657264" cy="337563"/>
          </a:xfrm>
        </p:grpSpPr>
        <p:sp>
          <p:nvSpPr>
            <p:cNvPr name="Freeform 6" id="6"/>
            <p:cNvSpPr/>
            <p:nvPr/>
          </p:nvSpPr>
          <p:spPr>
            <a:xfrm flipH="false" flipV="false" rot="0">
              <a:off x="0" y="0"/>
              <a:ext cx="657264" cy="337563"/>
            </a:xfrm>
            <a:custGeom>
              <a:avLst/>
              <a:gdLst/>
              <a:ahLst/>
              <a:cxnLst/>
              <a:rect r="r" b="b" t="t" l="l"/>
              <a:pathLst>
                <a:path h="337563" w="657264">
                  <a:moveTo>
                    <a:pt x="155115" y="0"/>
                  </a:moveTo>
                  <a:lnTo>
                    <a:pt x="502150" y="0"/>
                  </a:lnTo>
                  <a:cubicBezTo>
                    <a:pt x="587817" y="0"/>
                    <a:pt x="657264" y="69447"/>
                    <a:pt x="657264" y="155115"/>
                  </a:cubicBezTo>
                  <a:lnTo>
                    <a:pt x="657264" y="182448"/>
                  </a:lnTo>
                  <a:cubicBezTo>
                    <a:pt x="657264" y="268116"/>
                    <a:pt x="587817" y="337563"/>
                    <a:pt x="502150" y="337563"/>
                  </a:cubicBezTo>
                  <a:lnTo>
                    <a:pt x="155115" y="337563"/>
                  </a:lnTo>
                  <a:cubicBezTo>
                    <a:pt x="69447" y="337563"/>
                    <a:pt x="0" y="268116"/>
                    <a:pt x="0" y="182448"/>
                  </a:cubicBezTo>
                  <a:lnTo>
                    <a:pt x="0" y="155115"/>
                  </a:lnTo>
                  <a:cubicBezTo>
                    <a:pt x="0" y="69447"/>
                    <a:pt x="69447" y="0"/>
                    <a:pt x="155115" y="0"/>
                  </a:cubicBezTo>
                  <a:close/>
                </a:path>
              </a:pathLst>
            </a:custGeom>
            <a:solidFill>
              <a:srgbClr val="BB1432"/>
            </a:solidFill>
          </p:spPr>
        </p:sp>
        <p:sp>
          <p:nvSpPr>
            <p:cNvPr name="TextBox 7" id="7"/>
            <p:cNvSpPr txBox="true"/>
            <p:nvPr/>
          </p:nvSpPr>
          <p:spPr>
            <a:xfrm>
              <a:off x="0" y="-57150"/>
              <a:ext cx="657264" cy="394713"/>
            </a:xfrm>
            <a:prstGeom prst="rect">
              <a:avLst/>
            </a:prstGeom>
          </p:spPr>
          <p:txBody>
            <a:bodyPr anchor="ctr" rtlCol="false" tIns="254000" lIns="254000" bIns="254000" rIns="254000"/>
            <a:lstStyle/>
            <a:p>
              <a:pPr algn="ctr">
                <a:lnSpc>
                  <a:spcPts val="3359"/>
                </a:lnSpc>
              </a:pPr>
              <a:r>
                <a:rPr lang="en-US" sz="2399">
                  <a:solidFill>
                    <a:srgbClr val="F4E7E7"/>
                  </a:solidFill>
                  <a:latin typeface="Public Sans"/>
                </a:rPr>
                <a:t>Model Creation</a:t>
              </a:r>
            </a:p>
          </p:txBody>
        </p:sp>
      </p:grpSp>
      <p:grpSp>
        <p:nvGrpSpPr>
          <p:cNvPr name="Group 8" id="8"/>
          <p:cNvGrpSpPr/>
          <p:nvPr/>
        </p:nvGrpSpPr>
        <p:grpSpPr>
          <a:xfrm rot="0">
            <a:off x="10811707" y="5184793"/>
            <a:ext cx="2495550" cy="1293571"/>
            <a:chOff x="0" y="0"/>
            <a:chExt cx="657264" cy="340693"/>
          </a:xfrm>
        </p:grpSpPr>
        <p:sp>
          <p:nvSpPr>
            <p:cNvPr name="Freeform 9" id="9"/>
            <p:cNvSpPr/>
            <p:nvPr/>
          </p:nvSpPr>
          <p:spPr>
            <a:xfrm flipH="false" flipV="false" rot="0">
              <a:off x="0" y="0"/>
              <a:ext cx="657264" cy="340693"/>
            </a:xfrm>
            <a:custGeom>
              <a:avLst/>
              <a:gdLst/>
              <a:ahLst/>
              <a:cxnLst/>
              <a:rect r="r" b="b" t="t" l="l"/>
              <a:pathLst>
                <a:path h="340693" w="657264">
                  <a:moveTo>
                    <a:pt x="155115" y="0"/>
                  </a:moveTo>
                  <a:lnTo>
                    <a:pt x="502150" y="0"/>
                  </a:lnTo>
                  <a:cubicBezTo>
                    <a:pt x="587817" y="0"/>
                    <a:pt x="657264" y="69447"/>
                    <a:pt x="657264" y="155115"/>
                  </a:cubicBezTo>
                  <a:lnTo>
                    <a:pt x="657264" y="185579"/>
                  </a:lnTo>
                  <a:cubicBezTo>
                    <a:pt x="657264" y="226718"/>
                    <a:pt x="640922" y="266172"/>
                    <a:pt x="611832" y="295261"/>
                  </a:cubicBezTo>
                  <a:cubicBezTo>
                    <a:pt x="582743" y="324351"/>
                    <a:pt x="543289" y="340693"/>
                    <a:pt x="502150" y="340693"/>
                  </a:cubicBezTo>
                  <a:lnTo>
                    <a:pt x="155115" y="340693"/>
                  </a:lnTo>
                  <a:cubicBezTo>
                    <a:pt x="69447" y="340693"/>
                    <a:pt x="0" y="271246"/>
                    <a:pt x="0" y="185579"/>
                  </a:cubicBezTo>
                  <a:lnTo>
                    <a:pt x="0" y="155115"/>
                  </a:lnTo>
                  <a:cubicBezTo>
                    <a:pt x="0" y="69447"/>
                    <a:pt x="69447" y="0"/>
                    <a:pt x="155115" y="0"/>
                  </a:cubicBezTo>
                  <a:close/>
                </a:path>
              </a:pathLst>
            </a:custGeom>
            <a:solidFill>
              <a:srgbClr val="BB1432"/>
            </a:solidFill>
          </p:spPr>
        </p:sp>
        <p:sp>
          <p:nvSpPr>
            <p:cNvPr name="TextBox 10" id="10"/>
            <p:cNvSpPr txBox="true"/>
            <p:nvPr/>
          </p:nvSpPr>
          <p:spPr>
            <a:xfrm>
              <a:off x="0" y="-76200"/>
              <a:ext cx="657264" cy="416893"/>
            </a:xfrm>
            <a:prstGeom prst="rect">
              <a:avLst/>
            </a:prstGeom>
          </p:spPr>
          <p:txBody>
            <a:bodyPr anchor="ctr" rtlCol="false" tIns="254000" lIns="254000" bIns="254000" rIns="254000"/>
            <a:lstStyle/>
            <a:p>
              <a:pPr algn="ctr">
                <a:lnSpc>
                  <a:spcPts val="3359"/>
                </a:lnSpc>
              </a:pPr>
              <a:r>
                <a:rPr lang="en-US" sz="2399">
                  <a:solidFill>
                    <a:srgbClr val="F4E7E7"/>
                  </a:solidFill>
                  <a:latin typeface="Telegraf"/>
                </a:rPr>
                <a:t>Stakeholder Input</a:t>
              </a:r>
            </a:p>
          </p:txBody>
        </p:sp>
      </p:grpSp>
      <p:grpSp>
        <p:nvGrpSpPr>
          <p:cNvPr name="Group 11" id="11"/>
          <p:cNvGrpSpPr/>
          <p:nvPr/>
        </p:nvGrpSpPr>
        <p:grpSpPr>
          <a:xfrm rot="0">
            <a:off x="7583163" y="1095375"/>
            <a:ext cx="2495550" cy="1281683"/>
            <a:chOff x="0" y="0"/>
            <a:chExt cx="657264" cy="337563"/>
          </a:xfrm>
        </p:grpSpPr>
        <p:sp>
          <p:nvSpPr>
            <p:cNvPr name="Freeform 12" id="12"/>
            <p:cNvSpPr/>
            <p:nvPr/>
          </p:nvSpPr>
          <p:spPr>
            <a:xfrm flipH="false" flipV="false" rot="0">
              <a:off x="0" y="0"/>
              <a:ext cx="657264" cy="337563"/>
            </a:xfrm>
            <a:custGeom>
              <a:avLst/>
              <a:gdLst/>
              <a:ahLst/>
              <a:cxnLst/>
              <a:rect r="r" b="b" t="t" l="l"/>
              <a:pathLst>
                <a:path h="337563" w="657264">
                  <a:moveTo>
                    <a:pt x="155115" y="0"/>
                  </a:moveTo>
                  <a:lnTo>
                    <a:pt x="502150" y="0"/>
                  </a:lnTo>
                  <a:cubicBezTo>
                    <a:pt x="587817" y="0"/>
                    <a:pt x="657264" y="69447"/>
                    <a:pt x="657264" y="155115"/>
                  </a:cubicBezTo>
                  <a:lnTo>
                    <a:pt x="657264" y="182448"/>
                  </a:lnTo>
                  <a:cubicBezTo>
                    <a:pt x="657264" y="268116"/>
                    <a:pt x="587817" y="337563"/>
                    <a:pt x="502150" y="337563"/>
                  </a:cubicBezTo>
                  <a:lnTo>
                    <a:pt x="155115" y="337563"/>
                  </a:lnTo>
                  <a:cubicBezTo>
                    <a:pt x="69447" y="337563"/>
                    <a:pt x="0" y="268116"/>
                    <a:pt x="0" y="182448"/>
                  </a:cubicBezTo>
                  <a:lnTo>
                    <a:pt x="0" y="155115"/>
                  </a:lnTo>
                  <a:cubicBezTo>
                    <a:pt x="0" y="69447"/>
                    <a:pt x="69447" y="0"/>
                    <a:pt x="155115" y="0"/>
                  </a:cubicBezTo>
                  <a:close/>
                </a:path>
              </a:pathLst>
            </a:custGeom>
            <a:solidFill>
              <a:srgbClr val="BB1432"/>
            </a:solidFill>
          </p:spPr>
        </p:sp>
        <p:sp>
          <p:nvSpPr>
            <p:cNvPr name="TextBox 13" id="13"/>
            <p:cNvSpPr txBox="true"/>
            <p:nvPr/>
          </p:nvSpPr>
          <p:spPr>
            <a:xfrm>
              <a:off x="0" y="-57150"/>
              <a:ext cx="657264" cy="394713"/>
            </a:xfrm>
            <a:prstGeom prst="rect">
              <a:avLst/>
            </a:prstGeom>
          </p:spPr>
          <p:txBody>
            <a:bodyPr anchor="ctr" rtlCol="false" tIns="254000" lIns="254000" bIns="254000" rIns="254000"/>
            <a:lstStyle/>
            <a:p>
              <a:pPr algn="ctr">
                <a:lnSpc>
                  <a:spcPts val="3359"/>
                </a:lnSpc>
              </a:pPr>
              <a:r>
                <a:rPr lang="en-US" sz="2399">
                  <a:solidFill>
                    <a:srgbClr val="FFFFFF"/>
                  </a:solidFill>
                  <a:latin typeface="Public Sans"/>
                </a:rPr>
                <a:t>Data Preparation</a:t>
              </a:r>
            </a:p>
          </p:txBody>
        </p:sp>
      </p:grpSp>
      <p:grpSp>
        <p:nvGrpSpPr>
          <p:cNvPr name="Group 14" id="14"/>
          <p:cNvGrpSpPr/>
          <p:nvPr/>
        </p:nvGrpSpPr>
        <p:grpSpPr>
          <a:xfrm rot="0">
            <a:off x="13721521" y="2659531"/>
            <a:ext cx="3891587" cy="933450"/>
            <a:chOff x="0" y="0"/>
            <a:chExt cx="1024945" cy="245847"/>
          </a:xfrm>
        </p:grpSpPr>
        <p:sp>
          <p:nvSpPr>
            <p:cNvPr name="Freeform 15" id="15"/>
            <p:cNvSpPr/>
            <p:nvPr/>
          </p:nvSpPr>
          <p:spPr>
            <a:xfrm flipH="false" flipV="false" rot="0">
              <a:off x="0" y="0"/>
              <a:ext cx="1024945" cy="245847"/>
            </a:xfrm>
            <a:custGeom>
              <a:avLst/>
              <a:gdLst/>
              <a:ahLst/>
              <a:cxnLst/>
              <a:rect r="r" b="b" t="t" l="l"/>
              <a:pathLst>
                <a:path h="245847" w="1024945">
                  <a:moveTo>
                    <a:pt x="99470" y="0"/>
                  </a:moveTo>
                  <a:lnTo>
                    <a:pt x="925475" y="0"/>
                  </a:lnTo>
                  <a:cubicBezTo>
                    <a:pt x="980411" y="0"/>
                    <a:pt x="1024945" y="44534"/>
                    <a:pt x="1024945" y="99470"/>
                  </a:cubicBezTo>
                  <a:lnTo>
                    <a:pt x="1024945" y="146377"/>
                  </a:lnTo>
                  <a:cubicBezTo>
                    <a:pt x="1024945" y="201313"/>
                    <a:pt x="980411" y="245847"/>
                    <a:pt x="925475" y="245847"/>
                  </a:cubicBezTo>
                  <a:lnTo>
                    <a:pt x="99470" y="245847"/>
                  </a:lnTo>
                  <a:cubicBezTo>
                    <a:pt x="44534" y="245847"/>
                    <a:pt x="0" y="201313"/>
                    <a:pt x="0" y="146377"/>
                  </a:cubicBezTo>
                  <a:lnTo>
                    <a:pt x="0" y="99470"/>
                  </a:lnTo>
                  <a:cubicBezTo>
                    <a:pt x="0" y="44534"/>
                    <a:pt x="44534" y="0"/>
                    <a:pt x="99470" y="0"/>
                  </a:cubicBezTo>
                  <a:close/>
                </a:path>
              </a:pathLst>
            </a:custGeom>
            <a:solidFill>
              <a:srgbClr val="A6A6A6"/>
            </a:solidFill>
            <a:ln w="9525" cap="rnd">
              <a:solidFill>
                <a:srgbClr val="A6A6A6"/>
              </a:solidFill>
              <a:prstDash val="solid"/>
              <a:round/>
            </a:ln>
          </p:spPr>
        </p:sp>
        <p:sp>
          <p:nvSpPr>
            <p:cNvPr name="TextBox 16" id="16"/>
            <p:cNvSpPr txBox="true"/>
            <p:nvPr/>
          </p:nvSpPr>
          <p:spPr>
            <a:xfrm>
              <a:off x="0" y="-57150"/>
              <a:ext cx="1024945"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Distributions &amp; Graphs</a:t>
              </a:r>
            </a:p>
          </p:txBody>
        </p:sp>
      </p:grpSp>
      <p:grpSp>
        <p:nvGrpSpPr>
          <p:cNvPr name="Group 17" id="17"/>
          <p:cNvGrpSpPr/>
          <p:nvPr/>
        </p:nvGrpSpPr>
        <p:grpSpPr>
          <a:xfrm rot="0">
            <a:off x="13259424" y="1335350"/>
            <a:ext cx="3360920" cy="933450"/>
            <a:chOff x="0" y="0"/>
            <a:chExt cx="885181" cy="245847"/>
          </a:xfrm>
        </p:grpSpPr>
        <p:sp>
          <p:nvSpPr>
            <p:cNvPr name="Freeform 18" id="18"/>
            <p:cNvSpPr/>
            <p:nvPr/>
          </p:nvSpPr>
          <p:spPr>
            <a:xfrm flipH="false" flipV="false" rot="0">
              <a:off x="0" y="0"/>
              <a:ext cx="885181" cy="245847"/>
            </a:xfrm>
            <a:custGeom>
              <a:avLst/>
              <a:gdLst/>
              <a:ahLst/>
              <a:cxnLst/>
              <a:rect r="r" b="b" t="t" l="l"/>
              <a:pathLst>
                <a:path h="245847" w="885181">
                  <a:moveTo>
                    <a:pt x="115176" y="0"/>
                  </a:moveTo>
                  <a:lnTo>
                    <a:pt x="770005" y="0"/>
                  </a:lnTo>
                  <a:cubicBezTo>
                    <a:pt x="833615" y="0"/>
                    <a:pt x="885181" y="51566"/>
                    <a:pt x="885181" y="115176"/>
                  </a:cubicBezTo>
                  <a:lnTo>
                    <a:pt x="885181" y="130671"/>
                  </a:lnTo>
                  <a:cubicBezTo>
                    <a:pt x="885181" y="194281"/>
                    <a:pt x="833615" y="245847"/>
                    <a:pt x="770005" y="245847"/>
                  </a:cubicBezTo>
                  <a:lnTo>
                    <a:pt x="115176" y="245847"/>
                  </a:lnTo>
                  <a:cubicBezTo>
                    <a:pt x="51566" y="245847"/>
                    <a:pt x="0" y="194281"/>
                    <a:pt x="0" y="130671"/>
                  </a:cubicBezTo>
                  <a:lnTo>
                    <a:pt x="0" y="115176"/>
                  </a:lnTo>
                  <a:cubicBezTo>
                    <a:pt x="0" y="51566"/>
                    <a:pt x="51566" y="0"/>
                    <a:pt x="115176" y="0"/>
                  </a:cubicBezTo>
                  <a:close/>
                </a:path>
              </a:pathLst>
            </a:custGeom>
            <a:solidFill>
              <a:srgbClr val="A6A6A6"/>
            </a:solidFill>
            <a:ln w="9525" cap="rnd">
              <a:solidFill>
                <a:srgbClr val="A6A6A6"/>
              </a:solidFill>
              <a:prstDash val="solid"/>
              <a:round/>
            </a:ln>
          </p:spPr>
        </p:sp>
        <p:sp>
          <p:nvSpPr>
            <p:cNvPr name="TextBox 19" id="19"/>
            <p:cNvSpPr txBox="true"/>
            <p:nvPr/>
          </p:nvSpPr>
          <p:spPr>
            <a:xfrm>
              <a:off x="0" y="-57150"/>
              <a:ext cx="885181"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Statistical Analysis</a:t>
              </a:r>
            </a:p>
          </p:txBody>
        </p:sp>
      </p:grpSp>
      <p:grpSp>
        <p:nvGrpSpPr>
          <p:cNvPr name="Group 20" id="20"/>
          <p:cNvGrpSpPr/>
          <p:nvPr/>
        </p:nvGrpSpPr>
        <p:grpSpPr>
          <a:xfrm rot="0">
            <a:off x="7583163" y="8645015"/>
            <a:ext cx="2495550" cy="933450"/>
            <a:chOff x="0" y="0"/>
            <a:chExt cx="657264" cy="245847"/>
          </a:xfrm>
        </p:grpSpPr>
        <p:sp>
          <p:nvSpPr>
            <p:cNvPr name="Freeform 21" id="21"/>
            <p:cNvSpPr/>
            <p:nvPr/>
          </p:nvSpPr>
          <p:spPr>
            <a:xfrm flipH="false" flipV="false" rot="0">
              <a:off x="0" y="0"/>
              <a:ext cx="657264" cy="245847"/>
            </a:xfrm>
            <a:custGeom>
              <a:avLst/>
              <a:gdLst/>
              <a:ahLst/>
              <a:cxnLst/>
              <a:rect r="r" b="b" t="t" l="l"/>
              <a:pathLst>
                <a:path h="245847" w="657264">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6A6A6"/>
            </a:solidFill>
          </p:spPr>
        </p:sp>
        <p:sp>
          <p:nvSpPr>
            <p:cNvPr name="TextBox 22" id="22"/>
            <p:cNvSpPr txBox="true"/>
            <p:nvPr/>
          </p:nvSpPr>
          <p:spPr>
            <a:xfrm>
              <a:off x="0" y="-57150"/>
              <a:ext cx="657264"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ARIMA</a:t>
              </a:r>
            </a:p>
          </p:txBody>
        </p:sp>
      </p:grpSp>
      <p:grpSp>
        <p:nvGrpSpPr>
          <p:cNvPr name="Group 23" id="23"/>
          <p:cNvGrpSpPr/>
          <p:nvPr/>
        </p:nvGrpSpPr>
        <p:grpSpPr>
          <a:xfrm rot="0">
            <a:off x="10339851" y="8645015"/>
            <a:ext cx="2495550" cy="933450"/>
            <a:chOff x="0" y="0"/>
            <a:chExt cx="657264" cy="245847"/>
          </a:xfrm>
        </p:grpSpPr>
        <p:sp>
          <p:nvSpPr>
            <p:cNvPr name="Freeform 24" id="24"/>
            <p:cNvSpPr/>
            <p:nvPr/>
          </p:nvSpPr>
          <p:spPr>
            <a:xfrm flipH="false" flipV="false" rot="0">
              <a:off x="0" y="0"/>
              <a:ext cx="657264" cy="245847"/>
            </a:xfrm>
            <a:custGeom>
              <a:avLst/>
              <a:gdLst/>
              <a:ahLst/>
              <a:cxnLst/>
              <a:rect r="r" b="b" t="t" l="l"/>
              <a:pathLst>
                <a:path h="245847" w="657264">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6A6A6"/>
            </a:solidFill>
          </p:spPr>
        </p:sp>
        <p:sp>
          <p:nvSpPr>
            <p:cNvPr name="TextBox 25" id="25"/>
            <p:cNvSpPr txBox="true"/>
            <p:nvPr/>
          </p:nvSpPr>
          <p:spPr>
            <a:xfrm>
              <a:off x="0" y="-57150"/>
              <a:ext cx="657264"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VAR</a:t>
              </a:r>
            </a:p>
          </p:txBody>
        </p:sp>
      </p:grpSp>
      <p:grpSp>
        <p:nvGrpSpPr>
          <p:cNvPr name="Group 26" id="26"/>
          <p:cNvGrpSpPr/>
          <p:nvPr/>
        </p:nvGrpSpPr>
        <p:grpSpPr>
          <a:xfrm rot="0">
            <a:off x="4830438" y="8645015"/>
            <a:ext cx="2495550" cy="933450"/>
            <a:chOff x="0" y="0"/>
            <a:chExt cx="657264" cy="245847"/>
          </a:xfrm>
        </p:grpSpPr>
        <p:sp>
          <p:nvSpPr>
            <p:cNvPr name="Freeform 27" id="27"/>
            <p:cNvSpPr/>
            <p:nvPr/>
          </p:nvSpPr>
          <p:spPr>
            <a:xfrm flipH="false" flipV="false" rot="0">
              <a:off x="0" y="0"/>
              <a:ext cx="657264" cy="245847"/>
            </a:xfrm>
            <a:custGeom>
              <a:avLst/>
              <a:gdLst/>
              <a:ahLst/>
              <a:cxnLst/>
              <a:rect r="r" b="b" t="t" l="l"/>
              <a:pathLst>
                <a:path h="245847" w="657264">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6A6A6"/>
            </a:solidFill>
          </p:spPr>
        </p:sp>
        <p:sp>
          <p:nvSpPr>
            <p:cNvPr name="TextBox 28" id="28"/>
            <p:cNvSpPr txBox="true"/>
            <p:nvPr/>
          </p:nvSpPr>
          <p:spPr>
            <a:xfrm>
              <a:off x="0" y="-57150"/>
              <a:ext cx="657264"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LASSO</a:t>
              </a:r>
            </a:p>
          </p:txBody>
        </p:sp>
      </p:grpSp>
      <p:grpSp>
        <p:nvGrpSpPr>
          <p:cNvPr name="Group 29" id="29"/>
          <p:cNvGrpSpPr/>
          <p:nvPr/>
        </p:nvGrpSpPr>
        <p:grpSpPr>
          <a:xfrm rot="0">
            <a:off x="13503197" y="4106298"/>
            <a:ext cx="3698953" cy="933450"/>
            <a:chOff x="0" y="0"/>
            <a:chExt cx="974210" cy="245847"/>
          </a:xfrm>
        </p:grpSpPr>
        <p:sp>
          <p:nvSpPr>
            <p:cNvPr name="Freeform 30" id="30"/>
            <p:cNvSpPr/>
            <p:nvPr/>
          </p:nvSpPr>
          <p:spPr>
            <a:xfrm flipH="false" flipV="false" rot="0">
              <a:off x="0" y="0"/>
              <a:ext cx="974210" cy="245847"/>
            </a:xfrm>
            <a:custGeom>
              <a:avLst/>
              <a:gdLst/>
              <a:ahLst/>
              <a:cxnLst/>
              <a:rect r="r" b="b" t="t" l="l"/>
              <a:pathLst>
                <a:path h="245847" w="974210">
                  <a:moveTo>
                    <a:pt x="104650" y="0"/>
                  </a:moveTo>
                  <a:lnTo>
                    <a:pt x="869560" y="0"/>
                  </a:lnTo>
                  <a:cubicBezTo>
                    <a:pt x="927356" y="0"/>
                    <a:pt x="974210" y="46853"/>
                    <a:pt x="974210" y="104650"/>
                  </a:cubicBezTo>
                  <a:lnTo>
                    <a:pt x="974210" y="141197"/>
                  </a:lnTo>
                  <a:cubicBezTo>
                    <a:pt x="974210" y="198993"/>
                    <a:pt x="927356" y="245847"/>
                    <a:pt x="869560" y="245847"/>
                  </a:cubicBezTo>
                  <a:lnTo>
                    <a:pt x="104650" y="245847"/>
                  </a:lnTo>
                  <a:cubicBezTo>
                    <a:pt x="46853" y="245847"/>
                    <a:pt x="0" y="198993"/>
                    <a:pt x="0" y="141197"/>
                  </a:cubicBezTo>
                  <a:lnTo>
                    <a:pt x="0" y="104650"/>
                  </a:lnTo>
                  <a:cubicBezTo>
                    <a:pt x="0" y="46853"/>
                    <a:pt x="46853" y="0"/>
                    <a:pt x="104650" y="0"/>
                  </a:cubicBezTo>
                  <a:close/>
                </a:path>
              </a:pathLst>
            </a:custGeom>
            <a:solidFill>
              <a:srgbClr val="A6A6A6"/>
            </a:solidFill>
            <a:ln w="9525" cap="rnd">
              <a:solidFill>
                <a:srgbClr val="A6A6A6"/>
              </a:solidFill>
              <a:prstDash val="solid"/>
              <a:round/>
            </a:ln>
          </p:spPr>
        </p:sp>
        <p:sp>
          <p:nvSpPr>
            <p:cNvPr name="TextBox 31" id="31"/>
            <p:cNvSpPr txBox="true"/>
            <p:nvPr/>
          </p:nvSpPr>
          <p:spPr>
            <a:xfrm>
              <a:off x="0" y="-57150"/>
              <a:ext cx="974210"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Correlation Analysis</a:t>
              </a:r>
            </a:p>
          </p:txBody>
        </p:sp>
      </p:grpSp>
      <p:sp>
        <p:nvSpPr>
          <p:cNvPr name="Freeform 32" id="32"/>
          <p:cNvSpPr/>
          <p:nvPr/>
        </p:nvSpPr>
        <p:spPr>
          <a:xfrm flipH="false" flipV="false" rot="1589873">
            <a:off x="7002569" y="2601718"/>
            <a:ext cx="3694837" cy="3904028"/>
          </a:xfrm>
          <a:custGeom>
            <a:avLst/>
            <a:gdLst/>
            <a:ahLst/>
            <a:cxnLst/>
            <a:rect r="r" b="b" t="t" l="l"/>
            <a:pathLst>
              <a:path h="3904028" w="3694837">
                <a:moveTo>
                  <a:pt x="0" y="0"/>
                </a:moveTo>
                <a:lnTo>
                  <a:pt x="3694838" y="0"/>
                </a:lnTo>
                <a:lnTo>
                  <a:pt x="3694838" y="3904028"/>
                </a:lnTo>
                <a:lnTo>
                  <a:pt x="0" y="3904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4392772" y="5224063"/>
            <a:ext cx="2495550" cy="1281683"/>
            <a:chOff x="0" y="0"/>
            <a:chExt cx="657264" cy="337563"/>
          </a:xfrm>
        </p:grpSpPr>
        <p:sp>
          <p:nvSpPr>
            <p:cNvPr name="Freeform 34" id="34"/>
            <p:cNvSpPr/>
            <p:nvPr/>
          </p:nvSpPr>
          <p:spPr>
            <a:xfrm flipH="false" flipV="false" rot="0">
              <a:off x="0" y="0"/>
              <a:ext cx="657264" cy="337563"/>
            </a:xfrm>
            <a:custGeom>
              <a:avLst/>
              <a:gdLst/>
              <a:ahLst/>
              <a:cxnLst/>
              <a:rect r="r" b="b" t="t" l="l"/>
              <a:pathLst>
                <a:path h="337563" w="657264">
                  <a:moveTo>
                    <a:pt x="155115" y="0"/>
                  </a:moveTo>
                  <a:lnTo>
                    <a:pt x="502150" y="0"/>
                  </a:lnTo>
                  <a:cubicBezTo>
                    <a:pt x="587817" y="0"/>
                    <a:pt x="657264" y="69447"/>
                    <a:pt x="657264" y="155115"/>
                  </a:cubicBezTo>
                  <a:lnTo>
                    <a:pt x="657264" y="182448"/>
                  </a:lnTo>
                  <a:cubicBezTo>
                    <a:pt x="657264" y="268116"/>
                    <a:pt x="587817" y="337563"/>
                    <a:pt x="502150" y="337563"/>
                  </a:cubicBezTo>
                  <a:lnTo>
                    <a:pt x="155115" y="337563"/>
                  </a:lnTo>
                  <a:cubicBezTo>
                    <a:pt x="69447" y="337563"/>
                    <a:pt x="0" y="268116"/>
                    <a:pt x="0" y="182448"/>
                  </a:cubicBezTo>
                  <a:lnTo>
                    <a:pt x="0" y="155115"/>
                  </a:lnTo>
                  <a:cubicBezTo>
                    <a:pt x="0" y="69447"/>
                    <a:pt x="69447" y="0"/>
                    <a:pt x="155115" y="0"/>
                  </a:cubicBezTo>
                  <a:close/>
                </a:path>
              </a:pathLst>
            </a:custGeom>
            <a:solidFill>
              <a:srgbClr val="BB1432"/>
            </a:solidFill>
          </p:spPr>
        </p:sp>
        <p:sp>
          <p:nvSpPr>
            <p:cNvPr name="TextBox 35" id="35"/>
            <p:cNvSpPr txBox="true"/>
            <p:nvPr/>
          </p:nvSpPr>
          <p:spPr>
            <a:xfrm>
              <a:off x="0" y="-57150"/>
              <a:ext cx="657264" cy="394713"/>
            </a:xfrm>
            <a:prstGeom prst="rect">
              <a:avLst/>
            </a:prstGeom>
          </p:spPr>
          <p:txBody>
            <a:bodyPr anchor="ctr" rtlCol="false" tIns="254000" lIns="254000" bIns="254000" rIns="254000"/>
            <a:lstStyle/>
            <a:p>
              <a:pPr algn="ctr">
                <a:lnSpc>
                  <a:spcPts val="3359"/>
                </a:lnSpc>
              </a:pPr>
              <a:r>
                <a:rPr lang="en-US" sz="2399">
                  <a:solidFill>
                    <a:srgbClr val="F4E7E7"/>
                  </a:solidFill>
                  <a:latin typeface="Public Sans"/>
                </a:rPr>
                <a:t>Model Evaluation</a:t>
              </a:r>
            </a:p>
          </p:txBody>
        </p:sp>
      </p:grpSp>
      <p:grpSp>
        <p:nvGrpSpPr>
          <p:cNvPr name="Group 36" id="36"/>
          <p:cNvGrpSpPr/>
          <p:nvPr/>
        </p:nvGrpSpPr>
        <p:grpSpPr>
          <a:xfrm rot="0">
            <a:off x="4361090" y="2546707"/>
            <a:ext cx="2790825" cy="1281683"/>
            <a:chOff x="0" y="0"/>
            <a:chExt cx="735032" cy="337563"/>
          </a:xfrm>
        </p:grpSpPr>
        <p:sp>
          <p:nvSpPr>
            <p:cNvPr name="Freeform 37" id="37"/>
            <p:cNvSpPr/>
            <p:nvPr/>
          </p:nvSpPr>
          <p:spPr>
            <a:xfrm flipH="false" flipV="false" rot="0">
              <a:off x="0" y="0"/>
              <a:ext cx="735032" cy="337563"/>
            </a:xfrm>
            <a:custGeom>
              <a:avLst/>
              <a:gdLst/>
              <a:ahLst/>
              <a:cxnLst/>
              <a:rect r="r" b="b" t="t" l="l"/>
              <a:pathLst>
                <a:path h="337563" w="735032">
                  <a:moveTo>
                    <a:pt x="138703" y="0"/>
                  </a:moveTo>
                  <a:lnTo>
                    <a:pt x="596329" y="0"/>
                  </a:lnTo>
                  <a:cubicBezTo>
                    <a:pt x="672933" y="0"/>
                    <a:pt x="735032" y="62099"/>
                    <a:pt x="735032" y="138703"/>
                  </a:cubicBezTo>
                  <a:lnTo>
                    <a:pt x="735032" y="198860"/>
                  </a:lnTo>
                  <a:cubicBezTo>
                    <a:pt x="735032" y="275463"/>
                    <a:pt x="672933" y="337563"/>
                    <a:pt x="596329" y="337563"/>
                  </a:cubicBezTo>
                  <a:lnTo>
                    <a:pt x="138703" y="337563"/>
                  </a:lnTo>
                  <a:cubicBezTo>
                    <a:pt x="62099" y="337563"/>
                    <a:pt x="0" y="275463"/>
                    <a:pt x="0" y="198860"/>
                  </a:cubicBezTo>
                  <a:lnTo>
                    <a:pt x="0" y="138703"/>
                  </a:lnTo>
                  <a:cubicBezTo>
                    <a:pt x="0" y="62099"/>
                    <a:pt x="62099" y="0"/>
                    <a:pt x="138703" y="0"/>
                  </a:cubicBezTo>
                  <a:close/>
                </a:path>
              </a:pathLst>
            </a:custGeom>
            <a:solidFill>
              <a:srgbClr val="BB1432"/>
            </a:solidFill>
          </p:spPr>
        </p:sp>
        <p:sp>
          <p:nvSpPr>
            <p:cNvPr name="TextBox 38" id="38"/>
            <p:cNvSpPr txBox="true"/>
            <p:nvPr/>
          </p:nvSpPr>
          <p:spPr>
            <a:xfrm>
              <a:off x="0" y="-57150"/>
              <a:ext cx="735032" cy="394713"/>
            </a:xfrm>
            <a:prstGeom prst="rect">
              <a:avLst/>
            </a:prstGeom>
          </p:spPr>
          <p:txBody>
            <a:bodyPr anchor="ctr" rtlCol="false" tIns="254000" lIns="254000" bIns="254000" rIns="254000"/>
            <a:lstStyle/>
            <a:p>
              <a:pPr algn="ctr">
                <a:lnSpc>
                  <a:spcPts val="3359"/>
                </a:lnSpc>
              </a:pPr>
              <a:r>
                <a:rPr lang="en-US" sz="2399">
                  <a:solidFill>
                    <a:srgbClr val="F4E7E7"/>
                  </a:solidFill>
                  <a:latin typeface="Public Sans"/>
                </a:rPr>
                <a:t> Interpreation &amp;</a:t>
              </a:r>
            </a:p>
            <a:p>
              <a:pPr algn="ctr">
                <a:lnSpc>
                  <a:spcPts val="3359"/>
                </a:lnSpc>
              </a:pPr>
              <a:r>
                <a:rPr lang="en-US" sz="2399">
                  <a:solidFill>
                    <a:srgbClr val="F4E7E7"/>
                  </a:solidFill>
                  <a:latin typeface="Public Sans"/>
                </a:rPr>
                <a:t>Deployment</a:t>
              </a:r>
            </a:p>
          </p:txBody>
        </p:sp>
      </p:grpSp>
      <p:sp>
        <p:nvSpPr>
          <p:cNvPr name="AutoShape 39" id="39"/>
          <p:cNvSpPr/>
          <p:nvPr/>
        </p:nvSpPr>
        <p:spPr>
          <a:xfrm flipV="true">
            <a:off x="6078213" y="7566023"/>
            <a:ext cx="1524000" cy="1078992"/>
          </a:xfrm>
          <a:prstGeom prst="line">
            <a:avLst/>
          </a:prstGeom>
          <a:ln cap="flat" w="38100">
            <a:solidFill>
              <a:srgbClr val="A6A6A6"/>
            </a:solidFill>
            <a:prstDash val="solid"/>
            <a:headEnd type="none" len="sm" w="sm"/>
            <a:tailEnd type="none" len="sm" w="sm"/>
          </a:ln>
        </p:spPr>
      </p:sp>
      <p:sp>
        <p:nvSpPr>
          <p:cNvPr name="AutoShape 40" id="40"/>
          <p:cNvSpPr/>
          <p:nvPr/>
        </p:nvSpPr>
        <p:spPr>
          <a:xfrm flipH="true" flipV="true">
            <a:off x="10097763" y="7566023"/>
            <a:ext cx="1489863" cy="1078992"/>
          </a:xfrm>
          <a:prstGeom prst="line">
            <a:avLst/>
          </a:prstGeom>
          <a:ln cap="flat" w="38100">
            <a:solidFill>
              <a:srgbClr val="A6A6A6"/>
            </a:solidFill>
            <a:prstDash val="solid"/>
            <a:headEnd type="none" len="sm" w="sm"/>
            <a:tailEnd type="none" len="sm" w="sm"/>
          </a:ln>
        </p:spPr>
      </p:sp>
      <p:sp>
        <p:nvSpPr>
          <p:cNvPr name="AutoShape 41" id="41"/>
          <p:cNvSpPr/>
          <p:nvPr/>
        </p:nvSpPr>
        <p:spPr>
          <a:xfrm flipV="true">
            <a:off x="8830938" y="8206865"/>
            <a:ext cx="19050" cy="438150"/>
          </a:xfrm>
          <a:prstGeom prst="line">
            <a:avLst/>
          </a:prstGeom>
          <a:ln cap="flat" w="38100">
            <a:solidFill>
              <a:srgbClr val="A6A6A6"/>
            </a:solidFill>
            <a:prstDash val="solid"/>
            <a:headEnd type="none" len="sm" w="sm"/>
            <a:tailEnd type="none" len="sm" w="sm"/>
          </a:ln>
        </p:spPr>
      </p:sp>
      <p:grpSp>
        <p:nvGrpSpPr>
          <p:cNvPr name="Group 42" id="42"/>
          <p:cNvGrpSpPr/>
          <p:nvPr/>
        </p:nvGrpSpPr>
        <p:grpSpPr>
          <a:xfrm rot="0">
            <a:off x="735505" y="2720824"/>
            <a:ext cx="3213020" cy="933450"/>
            <a:chOff x="0" y="0"/>
            <a:chExt cx="846227" cy="245847"/>
          </a:xfrm>
        </p:grpSpPr>
        <p:sp>
          <p:nvSpPr>
            <p:cNvPr name="Freeform 43" id="43"/>
            <p:cNvSpPr/>
            <p:nvPr/>
          </p:nvSpPr>
          <p:spPr>
            <a:xfrm flipH="false" flipV="false" rot="0">
              <a:off x="0" y="0"/>
              <a:ext cx="846227" cy="245847"/>
            </a:xfrm>
            <a:custGeom>
              <a:avLst/>
              <a:gdLst/>
              <a:ahLst/>
              <a:cxnLst/>
              <a:rect r="r" b="b" t="t" l="l"/>
              <a:pathLst>
                <a:path h="245847" w="846227">
                  <a:moveTo>
                    <a:pt x="120477" y="0"/>
                  </a:moveTo>
                  <a:lnTo>
                    <a:pt x="725750" y="0"/>
                  </a:lnTo>
                  <a:cubicBezTo>
                    <a:pt x="792288" y="0"/>
                    <a:pt x="846227" y="53940"/>
                    <a:pt x="846227" y="120477"/>
                  </a:cubicBezTo>
                  <a:lnTo>
                    <a:pt x="846227" y="125370"/>
                  </a:lnTo>
                  <a:cubicBezTo>
                    <a:pt x="846227" y="191907"/>
                    <a:pt x="792288" y="245847"/>
                    <a:pt x="725750" y="245847"/>
                  </a:cubicBezTo>
                  <a:lnTo>
                    <a:pt x="120477" y="245847"/>
                  </a:lnTo>
                  <a:cubicBezTo>
                    <a:pt x="53940" y="245847"/>
                    <a:pt x="0" y="191907"/>
                    <a:pt x="0" y="125370"/>
                  </a:cubicBezTo>
                  <a:lnTo>
                    <a:pt x="0" y="120477"/>
                  </a:lnTo>
                  <a:cubicBezTo>
                    <a:pt x="0" y="53940"/>
                    <a:pt x="53940" y="0"/>
                    <a:pt x="120477" y="0"/>
                  </a:cubicBezTo>
                  <a:close/>
                </a:path>
              </a:pathLst>
            </a:custGeom>
            <a:solidFill>
              <a:srgbClr val="A6A6A6"/>
            </a:solidFill>
            <a:ln w="9525" cap="rnd">
              <a:solidFill>
                <a:srgbClr val="A6A6A6"/>
              </a:solidFill>
              <a:prstDash val="solid"/>
              <a:round/>
            </a:ln>
          </p:spPr>
        </p:sp>
        <p:sp>
          <p:nvSpPr>
            <p:cNvPr name="TextBox 44" id="44"/>
            <p:cNvSpPr txBox="true"/>
            <p:nvPr/>
          </p:nvSpPr>
          <p:spPr>
            <a:xfrm>
              <a:off x="0" y="-57150"/>
              <a:ext cx="846227"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Presentation</a:t>
              </a:r>
            </a:p>
          </p:txBody>
        </p:sp>
      </p:grpSp>
      <p:grpSp>
        <p:nvGrpSpPr>
          <p:cNvPr name="Group 45" id="45"/>
          <p:cNvGrpSpPr/>
          <p:nvPr/>
        </p:nvGrpSpPr>
        <p:grpSpPr>
          <a:xfrm rot="0">
            <a:off x="1323617" y="1509612"/>
            <a:ext cx="3360920" cy="933450"/>
            <a:chOff x="0" y="0"/>
            <a:chExt cx="885181" cy="245847"/>
          </a:xfrm>
        </p:grpSpPr>
        <p:sp>
          <p:nvSpPr>
            <p:cNvPr name="Freeform 46" id="46"/>
            <p:cNvSpPr/>
            <p:nvPr/>
          </p:nvSpPr>
          <p:spPr>
            <a:xfrm flipH="false" flipV="false" rot="0">
              <a:off x="0" y="0"/>
              <a:ext cx="885181" cy="245847"/>
            </a:xfrm>
            <a:custGeom>
              <a:avLst/>
              <a:gdLst/>
              <a:ahLst/>
              <a:cxnLst/>
              <a:rect r="r" b="b" t="t" l="l"/>
              <a:pathLst>
                <a:path h="245847" w="885181">
                  <a:moveTo>
                    <a:pt x="115176" y="0"/>
                  </a:moveTo>
                  <a:lnTo>
                    <a:pt x="770005" y="0"/>
                  </a:lnTo>
                  <a:cubicBezTo>
                    <a:pt x="833615" y="0"/>
                    <a:pt x="885181" y="51566"/>
                    <a:pt x="885181" y="115176"/>
                  </a:cubicBezTo>
                  <a:lnTo>
                    <a:pt x="885181" y="130671"/>
                  </a:lnTo>
                  <a:cubicBezTo>
                    <a:pt x="885181" y="194281"/>
                    <a:pt x="833615" y="245847"/>
                    <a:pt x="770005" y="245847"/>
                  </a:cubicBezTo>
                  <a:lnTo>
                    <a:pt x="115176" y="245847"/>
                  </a:lnTo>
                  <a:cubicBezTo>
                    <a:pt x="51566" y="245847"/>
                    <a:pt x="0" y="194281"/>
                    <a:pt x="0" y="130671"/>
                  </a:cubicBezTo>
                  <a:lnTo>
                    <a:pt x="0" y="115176"/>
                  </a:lnTo>
                  <a:cubicBezTo>
                    <a:pt x="0" y="51566"/>
                    <a:pt x="51566" y="0"/>
                    <a:pt x="115176" y="0"/>
                  </a:cubicBezTo>
                  <a:close/>
                </a:path>
              </a:pathLst>
            </a:custGeom>
            <a:solidFill>
              <a:srgbClr val="A6A6A6"/>
            </a:solidFill>
            <a:ln w="9525" cap="rnd">
              <a:solidFill>
                <a:srgbClr val="A6A6A6"/>
              </a:solidFill>
              <a:prstDash val="solid"/>
              <a:round/>
            </a:ln>
          </p:spPr>
        </p:sp>
        <p:sp>
          <p:nvSpPr>
            <p:cNvPr name="TextBox 47" id="47"/>
            <p:cNvSpPr txBox="true"/>
            <p:nvPr/>
          </p:nvSpPr>
          <p:spPr>
            <a:xfrm>
              <a:off x="0" y="-57150"/>
              <a:ext cx="885181"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Recommendation</a:t>
              </a:r>
            </a:p>
          </p:txBody>
        </p:sp>
      </p:grpSp>
      <p:grpSp>
        <p:nvGrpSpPr>
          <p:cNvPr name="Group 48" id="48"/>
          <p:cNvGrpSpPr/>
          <p:nvPr/>
        </p:nvGrpSpPr>
        <p:grpSpPr>
          <a:xfrm rot="0">
            <a:off x="1106980" y="3932037"/>
            <a:ext cx="3254110" cy="933450"/>
            <a:chOff x="0" y="0"/>
            <a:chExt cx="857050" cy="245847"/>
          </a:xfrm>
        </p:grpSpPr>
        <p:sp>
          <p:nvSpPr>
            <p:cNvPr name="Freeform 49" id="49"/>
            <p:cNvSpPr/>
            <p:nvPr/>
          </p:nvSpPr>
          <p:spPr>
            <a:xfrm flipH="false" flipV="false" rot="0">
              <a:off x="0" y="0"/>
              <a:ext cx="857050" cy="245847"/>
            </a:xfrm>
            <a:custGeom>
              <a:avLst/>
              <a:gdLst/>
              <a:ahLst/>
              <a:cxnLst/>
              <a:rect r="r" b="b" t="t" l="l"/>
              <a:pathLst>
                <a:path h="245847" w="857050">
                  <a:moveTo>
                    <a:pt x="118956" y="0"/>
                  </a:moveTo>
                  <a:lnTo>
                    <a:pt x="738094" y="0"/>
                  </a:lnTo>
                  <a:cubicBezTo>
                    <a:pt x="803791" y="0"/>
                    <a:pt x="857050" y="53258"/>
                    <a:pt x="857050" y="118956"/>
                  </a:cubicBezTo>
                  <a:lnTo>
                    <a:pt x="857050" y="126891"/>
                  </a:lnTo>
                  <a:cubicBezTo>
                    <a:pt x="857050" y="158440"/>
                    <a:pt x="844517" y="188697"/>
                    <a:pt x="822208" y="211006"/>
                  </a:cubicBezTo>
                  <a:cubicBezTo>
                    <a:pt x="799900" y="233314"/>
                    <a:pt x="769643" y="245847"/>
                    <a:pt x="738094" y="245847"/>
                  </a:cubicBezTo>
                  <a:lnTo>
                    <a:pt x="118956" y="245847"/>
                  </a:lnTo>
                  <a:cubicBezTo>
                    <a:pt x="53258" y="245847"/>
                    <a:pt x="0" y="192588"/>
                    <a:pt x="0" y="126891"/>
                  </a:cubicBezTo>
                  <a:lnTo>
                    <a:pt x="0" y="118956"/>
                  </a:lnTo>
                  <a:cubicBezTo>
                    <a:pt x="0" y="87407"/>
                    <a:pt x="12533" y="57150"/>
                    <a:pt x="34841" y="34841"/>
                  </a:cubicBezTo>
                  <a:cubicBezTo>
                    <a:pt x="57150" y="12533"/>
                    <a:pt x="87407" y="0"/>
                    <a:pt x="118956" y="0"/>
                  </a:cubicBezTo>
                  <a:close/>
                </a:path>
              </a:pathLst>
            </a:custGeom>
            <a:solidFill>
              <a:srgbClr val="A6A6A6"/>
            </a:solidFill>
            <a:ln w="9525" cap="rnd">
              <a:solidFill>
                <a:srgbClr val="A6A6A6"/>
              </a:solidFill>
              <a:prstDash val="solid"/>
              <a:round/>
            </a:ln>
          </p:spPr>
        </p:sp>
        <p:sp>
          <p:nvSpPr>
            <p:cNvPr name="TextBox 50" id="50"/>
            <p:cNvSpPr txBox="true"/>
            <p:nvPr/>
          </p:nvSpPr>
          <p:spPr>
            <a:xfrm>
              <a:off x="0" y="-57150"/>
              <a:ext cx="857050" cy="302997"/>
            </a:xfrm>
            <a:prstGeom prst="rect">
              <a:avLst/>
            </a:prstGeom>
          </p:spPr>
          <p:txBody>
            <a:bodyPr anchor="ctr" rtlCol="false" tIns="254000" lIns="254000" bIns="254000" rIns="254000"/>
            <a:lstStyle/>
            <a:p>
              <a:pPr algn="ctr">
                <a:lnSpc>
                  <a:spcPts val="3359"/>
                </a:lnSpc>
              </a:pPr>
              <a:r>
                <a:rPr lang="en-US" sz="2399">
                  <a:solidFill>
                    <a:srgbClr val="000000"/>
                  </a:solidFill>
                  <a:latin typeface="Public Sans Bold"/>
                </a:rPr>
                <a:t>Implementation</a:t>
              </a:r>
            </a:p>
          </p:txBody>
        </p:sp>
      </p:grpSp>
      <p:sp>
        <p:nvSpPr>
          <p:cNvPr name="AutoShape 51" id="51"/>
          <p:cNvSpPr/>
          <p:nvPr/>
        </p:nvSpPr>
        <p:spPr>
          <a:xfrm>
            <a:off x="4684537" y="1976337"/>
            <a:ext cx="1071965" cy="570371"/>
          </a:xfrm>
          <a:prstGeom prst="line">
            <a:avLst/>
          </a:prstGeom>
          <a:ln cap="flat" w="38100">
            <a:solidFill>
              <a:srgbClr val="A6A6A6"/>
            </a:solidFill>
            <a:prstDash val="solid"/>
            <a:headEnd type="none" len="sm" w="sm"/>
            <a:tailEnd type="none" len="sm" w="sm"/>
          </a:ln>
        </p:spPr>
      </p:sp>
      <p:sp>
        <p:nvSpPr>
          <p:cNvPr name="AutoShape 52" id="52"/>
          <p:cNvSpPr/>
          <p:nvPr/>
        </p:nvSpPr>
        <p:spPr>
          <a:xfrm>
            <a:off x="3948525" y="3187549"/>
            <a:ext cx="412565" cy="0"/>
          </a:xfrm>
          <a:prstGeom prst="line">
            <a:avLst/>
          </a:prstGeom>
          <a:ln cap="flat" w="38100">
            <a:solidFill>
              <a:srgbClr val="A6A6A6"/>
            </a:solidFill>
            <a:prstDash val="solid"/>
            <a:headEnd type="none" len="sm" w="sm"/>
            <a:tailEnd type="none" len="sm" w="sm"/>
          </a:ln>
        </p:spPr>
      </p:sp>
      <p:sp>
        <p:nvSpPr>
          <p:cNvPr name="AutoShape 53" id="53"/>
          <p:cNvSpPr/>
          <p:nvPr/>
        </p:nvSpPr>
        <p:spPr>
          <a:xfrm flipV="true">
            <a:off x="4361090" y="3828391"/>
            <a:ext cx="1395413" cy="570371"/>
          </a:xfrm>
          <a:prstGeom prst="line">
            <a:avLst/>
          </a:prstGeom>
          <a:ln cap="flat" w="38100">
            <a:solidFill>
              <a:srgbClr val="A6A6A6"/>
            </a:solidFill>
            <a:prstDash val="solid"/>
            <a:headEnd type="none" len="sm" w="sm"/>
            <a:tailEnd type="none" len="sm" w="sm"/>
          </a:ln>
        </p:spPr>
      </p:sp>
      <p:sp>
        <p:nvSpPr>
          <p:cNvPr name="AutoShape 54" id="54"/>
          <p:cNvSpPr/>
          <p:nvPr/>
        </p:nvSpPr>
        <p:spPr>
          <a:xfrm flipH="true">
            <a:off x="11879515" y="1802075"/>
            <a:ext cx="1379908" cy="686434"/>
          </a:xfrm>
          <a:prstGeom prst="line">
            <a:avLst/>
          </a:prstGeom>
          <a:ln cap="flat" w="38100">
            <a:solidFill>
              <a:srgbClr val="A6A6A6"/>
            </a:solidFill>
            <a:prstDash val="solid"/>
            <a:headEnd type="none" len="sm" w="sm"/>
            <a:tailEnd type="none" len="sm" w="sm"/>
          </a:ln>
        </p:spPr>
      </p:sp>
      <p:sp>
        <p:nvSpPr>
          <p:cNvPr name="AutoShape 55" id="55"/>
          <p:cNvSpPr/>
          <p:nvPr/>
        </p:nvSpPr>
        <p:spPr>
          <a:xfrm flipH="true">
            <a:off x="13127290" y="3126256"/>
            <a:ext cx="594231" cy="3095"/>
          </a:xfrm>
          <a:prstGeom prst="line">
            <a:avLst/>
          </a:prstGeom>
          <a:ln cap="flat" w="38100">
            <a:solidFill>
              <a:srgbClr val="A6A6A6"/>
            </a:solidFill>
            <a:prstDash val="solid"/>
            <a:headEnd type="none" len="sm" w="sm"/>
            <a:tailEnd type="none" len="sm" w="sm"/>
          </a:ln>
        </p:spPr>
      </p:sp>
      <p:sp>
        <p:nvSpPr>
          <p:cNvPr name="AutoShape 56" id="56"/>
          <p:cNvSpPr/>
          <p:nvPr/>
        </p:nvSpPr>
        <p:spPr>
          <a:xfrm flipH="true" flipV="true">
            <a:off x="11879515" y="3770193"/>
            <a:ext cx="1623682" cy="802830"/>
          </a:xfrm>
          <a:prstGeom prst="line">
            <a:avLst/>
          </a:prstGeom>
          <a:ln cap="flat" w="38100">
            <a:solidFill>
              <a:srgbClr val="A6A6A6"/>
            </a:solidFill>
            <a:prstDash val="solid"/>
            <a:headEnd type="none" len="sm" w="sm"/>
            <a:tailEnd type="none" len="sm" w="sm"/>
          </a:ln>
        </p:spPr>
      </p:sp>
      <p:grpSp>
        <p:nvGrpSpPr>
          <p:cNvPr name="Group 57" id="57"/>
          <p:cNvGrpSpPr/>
          <p:nvPr/>
        </p:nvGrpSpPr>
        <p:grpSpPr>
          <a:xfrm rot="-2790573">
            <a:off x="7085874" y="3455116"/>
            <a:ext cx="1216126" cy="720300"/>
            <a:chOff x="0" y="0"/>
            <a:chExt cx="320297" cy="189709"/>
          </a:xfrm>
        </p:grpSpPr>
        <p:sp>
          <p:nvSpPr>
            <p:cNvPr name="Freeform 58" id="58"/>
            <p:cNvSpPr/>
            <p:nvPr/>
          </p:nvSpPr>
          <p:spPr>
            <a:xfrm flipH="false" flipV="false" rot="0">
              <a:off x="0" y="0"/>
              <a:ext cx="320297" cy="189709"/>
            </a:xfrm>
            <a:custGeom>
              <a:avLst/>
              <a:gdLst/>
              <a:ahLst/>
              <a:cxnLst/>
              <a:rect r="r" b="b" t="t" l="l"/>
              <a:pathLst>
                <a:path h="189709" w="320297">
                  <a:moveTo>
                    <a:pt x="0" y="0"/>
                  </a:moveTo>
                  <a:lnTo>
                    <a:pt x="320297" y="0"/>
                  </a:lnTo>
                  <a:lnTo>
                    <a:pt x="320297" y="189709"/>
                  </a:lnTo>
                  <a:lnTo>
                    <a:pt x="0" y="189709"/>
                  </a:lnTo>
                  <a:close/>
                </a:path>
              </a:pathLst>
            </a:custGeom>
            <a:solidFill>
              <a:srgbClr val="E8E8E8"/>
            </a:solidFill>
          </p:spPr>
        </p:sp>
        <p:sp>
          <p:nvSpPr>
            <p:cNvPr name="TextBox 59" id="59"/>
            <p:cNvSpPr txBox="true"/>
            <p:nvPr/>
          </p:nvSpPr>
          <p:spPr>
            <a:xfrm>
              <a:off x="0" y="-66675"/>
              <a:ext cx="320297" cy="256384"/>
            </a:xfrm>
            <a:prstGeom prst="rect">
              <a:avLst/>
            </a:prstGeom>
          </p:spPr>
          <p:txBody>
            <a:bodyPr anchor="ctr" rtlCol="false" tIns="50800" lIns="50800" bIns="50800" rIns="50800"/>
            <a:lstStyle/>
            <a:p>
              <a:pPr algn="ctr">
                <a:lnSpc>
                  <a:spcPts val="3081"/>
                </a:lnSpc>
              </a:pPr>
            </a:p>
          </p:txBody>
        </p:sp>
      </p:grpSp>
      <p:sp>
        <p:nvSpPr>
          <p:cNvPr name="TextBox 60" id="60"/>
          <p:cNvSpPr txBox="true"/>
          <p:nvPr/>
        </p:nvSpPr>
        <p:spPr>
          <a:xfrm rot="0">
            <a:off x="14072966" y="8578340"/>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2E282B"/>
                </a:solidFill>
                <a:latin typeface="Telegraf Bold"/>
              </a:rPr>
              <a:t>Group 4 Fall 2023</a:t>
            </a:r>
          </a:p>
        </p:txBody>
      </p:sp>
      <p:sp>
        <p:nvSpPr>
          <p:cNvPr name="TextBox 61" id="61"/>
          <p:cNvSpPr txBox="true"/>
          <p:nvPr/>
        </p:nvSpPr>
        <p:spPr>
          <a:xfrm rot="0">
            <a:off x="12764894" y="7333568"/>
            <a:ext cx="5289859" cy="1143592"/>
          </a:xfrm>
          <a:prstGeom prst="rect">
            <a:avLst/>
          </a:prstGeom>
        </p:spPr>
        <p:txBody>
          <a:bodyPr anchor="t" rtlCol="false" tIns="0" lIns="0" bIns="0" rIns="0">
            <a:spAutoFit/>
          </a:bodyPr>
          <a:lstStyle/>
          <a:p>
            <a:pPr algn="l" marL="0" indent="0" lvl="0">
              <a:lnSpc>
                <a:spcPts val="8404"/>
              </a:lnSpc>
              <a:spcBef>
                <a:spcPct val="0"/>
              </a:spcBef>
            </a:pPr>
            <a:r>
              <a:rPr lang="en-US" sz="7003">
                <a:solidFill>
                  <a:srgbClr val="000000"/>
                </a:solidFill>
                <a:latin typeface="Telegraf"/>
              </a:rPr>
              <a:t>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9532775">
            <a:off x="-6438626" y="-6357299"/>
            <a:ext cx="12651863" cy="18919801"/>
          </a:xfrm>
          <a:custGeom>
            <a:avLst/>
            <a:gdLst/>
            <a:ahLst/>
            <a:cxnLst/>
            <a:rect r="r" b="b" t="t" l="l"/>
            <a:pathLst>
              <a:path h="18919801" w="12651863">
                <a:moveTo>
                  <a:pt x="12651863" y="0"/>
                </a:moveTo>
                <a:lnTo>
                  <a:pt x="0" y="0"/>
                </a:lnTo>
                <a:lnTo>
                  <a:pt x="0" y="18919801"/>
                </a:lnTo>
                <a:lnTo>
                  <a:pt x="12651863" y="18919801"/>
                </a:lnTo>
                <a:lnTo>
                  <a:pt x="12651863"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sp>
        <p:nvSpPr>
          <p:cNvPr name="Freeform 3" id="3"/>
          <p:cNvSpPr/>
          <p:nvPr/>
        </p:nvSpPr>
        <p:spPr>
          <a:xfrm flipH="false" flipV="false" rot="-10800000">
            <a:off x="-1919070" y="6620250"/>
            <a:ext cx="8597372" cy="203211"/>
          </a:xfrm>
          <a:custGeom>
            <a:avLst/>
            <a:gdLst/>
            <a:ahLst/>
            <a:cxnLst/>
            <a:rect r="r" b="b" t="t" l="l"/>
            <a:pathLst>
              <a:path h="203211" w="8597372">
                <a:moveTo>
                  <a:pt x="0" y="0"/>
                </a:moveTo>
                <a:lnTo>
                  <a:pt x="8597372" y="0"/>
                </a:lnTo>
                <a:lnTo>
                  <a:pt x="8597372" y="203211"/>
                </a:lnTo>
                <a:lnTo>
                  <a:pt x="0" y="203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78302" y="2507143"/>
            <a:ext cx="11097555" cy="6439773"/>
          </a:xfrm>
          <a:custGeom>
            <a:avLst/>
            <a:gdLst/>
            <a:ahLst/>
            <a:cxnLst/>
            <a:rect r="r" b="b" t="t" l="l"/>
            <a:pathLst>
              <a:path h="6439773" w="11097555">
                <a:moveTo>
                  <a:pt x="0" y="0"/>
                </a:moveTo>
                <a:lnTo>
                  <a:pt x="11097555" y="0"/>
                </a:lnTo>
                <a:lnTo>
                  <a:pt x="11097555" y="6439772"/>
                </a:lnTo>
                <a:lnTo>
                  <a:pt x="0" y="6439772"/>
                </a:lnTo>
                <a:lnTo>
                  <a:pt x="0" y="0"/>
                </a:lnTo>
                <a:close/>
              </a:path>
            </a:pathLst>
          </a:custGeom>
          <a:blipFill>
            <a:blip r:embed="rId6"/>
            <a:stretch>
              <a:fillRect l="0" t="-4947" r="0" b="0"/>
            </a:stretch>
          </a:blipFill>
        </p:spPr>
      </p:sp>
      <p:sp>
        <p:nvSpPr>
          <p:cNvPr name="TextBox 5" id="5"/>
          <p:cNvSpPr txBox="true"/>
          <p:nvPr/>
        </p:nvSpPr>
        <p:spPr>
          <a:xfrm rot="0">
            <a:off x="788694" y="3221730"/>
            <a:ext cx="5663663" cy="3112770"/>
          </a:xfrm>
          <a:prstGeom prst="rect">
            <a:avLst/>
          </a:prstGeom>
        </p:spPr>
        <p:txBody>
          <a:bodyPr anchor="t" rtlCol="false" tIns="0" lIns="0" bIns="0" rIns="0">
            <a:spAutoFit/>
          </a:bodyPr>
          <a:lstStyle/>
          <a:p>
            <a:pPr>
              <a:lnSpc>
                <a:spcPts val="7800"/>
              </a:lnSpc>
            </a:pPr>
            <a:r>
              <a:rPr lang="en-US" sz="7800">
                <a:solidFill>
                  <a:srgbClr val="F4E7E7"/>
                </a:solidFill>
                <a:latin typeface="Telegraf"/>
              </a:rPr>
              <a:t>Exploratory Data Analysis</a:t>
            </a:r>
          </a:p>
        </p:txBody>
      </p:sp>
      <p:sp>
        <p:nvSpPr>
          <p:cNvPr name="TextBox 6" id="6"/>
          <p:cNvSpPr txBox="true"/>
          <p:nvPr/>
        </p:nvSpPr>
        <p:spPr>
          <a:xfrm rot="0">
            <a:off x="9144000" y="1145340"/>
            <a:ext cx="8436137" cy="727075"/>
          </a:xfrm>
          <a:prstGeom prst="rect">
            <a:avLst/>
          </a:prstGeom>
        </p:spPr>
        <p:txBody>
          <a:bodyPr anchor="t" rtlCol="false" tIns="0" lIns="0" bIns="0" rIns="0">
            <a:spAutoFit/>
          </a:bodyPr>
          <a:lstStyle/>
          <a:p>
            <a:pPr marL="0" indent="0" lvl="0">
              <a:lnSpc>
                <a:spcPts val="5599"/>
              </a:lnSpc>
              <a:spcBef>
                <a:spcPct val="0"/>
              </a:spcBef>
            </a:pPr>
            <a:r>
              <a:rPr lang="en-US" sz="3999">
                <a:solidFill>
                  <a:srgbClr val="F4E7E7"/>
                </a:solidFill>
                <a:latin typeface="Telegraf"/>
              </a:rPr>
              <a:t>Sales  By Target Variable Category</a:t>
            </a:r>
          </a:p>
        </p:txBody>
      </p:sp>
      <p:sp>
        <p:nvSpPr>
          <p:cNvPr name="TextBox 7" id="7"/>
          <p:cNvSpPr txBox="true"/>
          <p:nvPr/>
        </p:nvSpPr>
        <p:spPr>
          <a:xfrm rot="0">
            <a:off x="1028700" y="7042536"/>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FFFFF"/>
                </a:solidFill>
                <a:latin typeface="Telegraf"/>
              </a:rPr>
              <a:t>Group 4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601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50560" y="1375116"/>
            <a:ext cx="15988942" cy="9369707"/>
          </a:xfrm>
          <a:prstGeom prst="rect">
            <a:avLst/>
          </a:prstGeom>
        </p:spPr>
      </p:pic>
      <p:sp>
        <p:nvSpPr>
          <p:cNvPr name="Freeform 3" id="3"/>
          <p:cNvSpPr/>
          <p:nvPr/>
        </p:nvSpPr>
        <p:spPr>
          <a:xfrm flipH="false" flipV="false" rot="682891">
            <a:off x="9768093" y="-4456245"/>
            <a:ext cx="12733730" cy="7593934"/>
          </a:xfrm>
          <a:custGeom>
            <a:avLst/>
            <a:gdLst/>
            <a:ahLst/>
            <a:cxnLst/>
            <a:rect r="r" b="b" t="t" l="l"/>
            <a:pathLst>
              <a:path h="7593934" w="12733730">
                <a:moveTo>
                  <a:pt x="0" y="0"/>
                </a:moveTo>
                <a:lnTo>
                  <a:pt x="12733730" y="0"/>
                </a:lnTo>
                <a:lnTo>
                  <a:pt x="12733730" y="7593933"/>
                </a:lnTo>
                <a:lnTo>
                  <a:pt x="0" y="7593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1852" y="895350"/>
            <a:ext cx="13009256" cy="797356"/>
          </a:xfrm>
          <a:prstGeom prst="rect">
            <a:avLst/>
          </a:prstGeom>
        </p:spPr>
        <p:txBody>
          <a:bodyPr anchor="t" rtlCol="false" tIns="0" lIns="0" bIns="0" rIns="0">
            <a:spAutoFit/>
          </a:bodyPr>
          <a:lstStyle/>
          <a:p>
            <a:pPr marL="0" indent="0" lvl="0">
              <a:lnSpc>
                <a:spcPts val="6136"/>
              </a:lnSpc>
              <a:spcBef>
                <a:spcPct val="0"/>
              </a:spcBef>
            </a:pPr>
            <a:r>
              <a:rPr lang="en-US" sz="4383">
                <a:solidFill>
                  <a:srgbClr val="F4E7E7"/>
                </a:solidFill>
                <a:latin typeface="Telegraf"/>
              </a:rPr>
              <a:t>Sales Variation By Day Of The Week</a:t>
            </a:r>
          </a:p>
        </p:txBody>
      </p:sp>
      <p:grpSp>
        <p:nvGrpSpPr>
          <p:cNvPr name="Group 5" id="5"/>
          <p:cNvGrpSpPr/>
          <p:nvPr/>
        </p:nvGrpSpPr>
        <p:grpSpPr>
          <a:xfrm rot="0">
            <a:off x="14752460" y="6563734"/>
            <a:ext cx="3248076" cy="2694566"/>
            <a:chOff x="0" y="0"/>
            <a:chExt cx="4330768" cy="3592754"/>
          </a:xfrm>
        </p:grpSpPr>
        <p:sp>
          <p:nvSpPr>
            <p:cNvPr name="Freeform 6" id="6"/>
            <p:cNvSpPr/>
            <p:nvPr/>
          </p:nvSpPr>
          <p:spPr>
            <a:xfrm flipH="false" flipV="false" rot="0">
              <a:off x="0" y="36164"/>
              <a:ext cx="470315" cy="470315"/>
            </a:xfrm>
            <a:custGeom>
              <a:avLst/>
              <a:gdLst/>
              <a:ahLst/>
              <a:cxnLst/>
              <a:rect r="r" b="b" t="t" l="l"/>
              <a:pathLst>
                <a:path h="470315" w="470315">
                  <a:moveTo>
                    <a:pt x="0" y="0"/>
                  </a:moveTo>
                  <a:lnTo>
                    <a:pt x="470315" y="0"/>
                  </a:lnTo>
                  <a:lnTo>
                    <a:pt x="470315" y="470315"/>
                  </a:lnTo>
                  <a:lnTo>
                    <a:pt x="0" y="470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1001779"/>
              <a:ext cx="470315" cy="470315"/>
            </a:xfrm>
            <a:custGeom>
              <a:avLst/>
              <a:gdLst/>
              <a:ahLst/>
              <a:cxnLst/>
              <a:rect r="r" b="b" t="t" l="l"/>
              <a:pathLst>
                <a:path h="470315" w="470315">
                  <a:moveTo>
                    <a:pt x="0" y="0"/>
                  </a:moveTo>
                  <a:lnTo>
                    <a:pt x="470315" y="0"/>
                  </a:lnTo>
                  <a:lnTo>
                    <a:pt x="470315" y="470315"/>
                  </a:lnTo>
                  <a:lnTo>
                    <a:pt x="0" y="4703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0" y="2055639"/>
              <a:ext cx="470315" cy="470315"/>
            </a:xfrm>
            <a:custGeom>
              <a:avLst/>
              <a:gdLst/>
              <a:ahLst/>
              <a:cxnLst/>
              <a:rect r="r" b="b" t="t" l="l"/>
              <a:pathLst>
                <a:path h="470315" w="470315">
                  <a:moveTo>
                    <a:pt x="0" y="0"/>
                  </a:moveTo>
                  <a:lnTo>
                    <a:pt x="470315" y="0"/>
                  </a:lnTo>
                  <a:lnTo>
                    <a:pt x="470315" y="470315"/>
                  </a:lnTo>
                  <a:lnTo>
                    <a:pt x="0" y="470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0" y="3071639"/>
              <a:ext cx="470315" cy="470315"/>
            </a:xfrm>
            <a:custGeom>
              <a:avLst/>
              <a:gdLst/>
              <a:ahLst/>
              <a:cxnLst/>
              <a:rect r="r" b="b" t="t" l="l"/>
              <a:pathLst>
                <a:path h="470315" w="470315">
                  <a:moveTo>
                    <a:pt x="0" y="0"/>
                  </a:moveTo>
                  <a:lnTo>
                    <a:pt x="470315" y="0"/>
                  </a:lnTo>
                  <a:lnTo>
                    <a:pt x="470315" y="470315"/>
                  </a:lnTo>
                  <a:lnTo>
                    <a:pt x="0" y="4703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47592" y="1913179"/>
              <a:ext cx="3583176" cy="714375"/>
            </a:xfrm>
            <a:prstGeom prst="rect">
              <a:avLst/>
            </a:prstGeom>
          </p:spPr>
          <p:txBody>
            <a:bodyPr anchor="t" rtlCol="false" tIns="0" lIns="0" bIns="0" rIns="0">
              <a:spAutoFit/>
            </a:bodyPr>
            <a:lstStyle/>
            <a:p>
              <a:pPr marL="0" indent="0" lvl="0">
                <a:lnSpc>
                  <a:spcPts val="4200"/>
                </a:lnSpc>
                <a:spcBef>
                  <a:spcPct val="0"/>
                </a:spcBef>
              </a:pPr>
              <a:r>
                <a:rPr lang="en-US" sz="3000">
                  <a:solidFill>
                    <a:srgbClr val="F4E7E7"/>
                  </a:solidFill>
                  <a:latin typeface="Telegraf"/>
                </a:rPr>
                <a:t>Diesel</a:t>
              </a:r>
            </a:p>
          </p:txBody>
        </p:sp>
        <p:sp>
          <p:nvSpPr>
            <p:cNvPr name="TextBox 11" id="11"/>
            <p:cNvSpPr txBox="true"/>
            <p:nvPr/>
          </p:nvSpPr>
          <p:spPr>
            <a:xfrm rot="0">
              <a:off x="747592" y="2878379"/>
              <a:ext cx="3583176" cy="714375"/>
            </a:xfrm>
            <a:prstGeom prst="rect">
              <a:avLst/>
            </a:prstGeom>
          </p:spPr>
          <p:txBody>
            <a:bodyPr anchor="t" rtlCol="false" tIns="0" lIns="0" bIns="0" rIns="0">
              <a:spAutoFit/>
            </a:bodyPr>
            <a:lstStyle/>
            <a:p>
              <a:pPr marL="0" indent="0" lvl="0">
                <a:lnSpc>
                  <a:spcPts val="4200"/>
                </a:lnSpc>
                <a:spcBef>
                  <a:spcPct val="0"/>
                </a:spcBef>
              </a:pPr>
              <a:r>
                <a:rPr lang="en-US" sz="3000">
                  <a:solidFill>
                    <a:srgbClr val="F4E7E7"/>
                  </a:solidFill>
                  <a:latin typeface="Telegraf"/>
                </a:rPr>
                <a:t>Food Sales</a:t>
              </a:r>
            </a:p>
          </p:txBody>
        </p:sp>
        <p:sp>
          <p:nvSpPr>
            <p:cNvPr name="TextBox 12" id="12"/>
            <p:cNvSpPr txBox="true"/>
            <p:nvPr/>
          </p:nvSpPr>
          <p:spPr>
            <a:xfrm rot="0">
              <a:off x="747592" y="-104775"/>
              <a:ext cx="3583176" cy="714375"/>
            </a:xfrm>
            <a:prstGeom prst="rect">
              <a:avLst/>
            </a:prstGeom>
          </p:spPr>
          <p:txBody>
            <a:bodyPr anchor="t" rtlCol="false" tIns="0" lIns="0" bIns="0" rIns="0">
              <a:spAutoFit/>
            </a:bodyPr>
            <a:lstStyle/>
            <a:p>
              <a:pPr marL="0" indent="0" lvl="0">
                <a:lnSpc>
                  <a:spcPts val="4200"/>
                </a:lnSpc>
                <a:spcBef>
                  <a:spcPct val="0"/>
                </a:spcBef>
              </a:pPr>
              <a:r>
                <a:rPr lang="en-US" sz="3000">
                  <a:solidFill>
                    <a:srgbClr val="F4E7E7"/>
                  </a:solidFill>
                  <a:latin typeface="Telegraf"/>
                </a:rPr>
                <a:t>Inside Sales</a:t>
              </a:r>
            </a:p>
          </p:txBody>
        </p:sp>
        <p:sp>
          <p:nvSpPr>
            <p:cNvPr name="TextBox 13" id="13"/>
            <p:cNvSpPr txBox="true"/>
            <p:nvPr/>
          </p:nvSpPr>
          <p:spPr>
            <a:xfrm rot="0">
              <a:off x="747592" y="884304"/>
              <a:ext cx="3583176" cy="714375"/>
            </a:xfrm>
            <a:prstGeom prst="rect">
              <a:avLst/>
            </a:prstGeom>
          </p:spPr>
          <p:txBody>
            <a:bodyPr anchor="t" rtlCol="false" tIns="0" lIns="0" bIns="0" rIns="0">
              <a:spAutoFit/>
            </a:bodyPr>
            <a:lstStyle/>
            <a:p>
              <a:pPr marL="0" indent="0" lvl="0">
                <a:lnSpc>
                  <a:spcPts val="4200"/>
                </a:lnSpc>
                <a:spcBef>
                  <a:spcPct val="0"/>
                </a:spcBef>
              </a:pPr>
              <a:r>
                <a:rPr lang="en-US" sz="3000">
                  <a:solidFill>
                    <a:srgbClr val="F4E7E7"/>
                  </a:solidFill>
                  <a:latin typeface="Telegraf"/>
                </a:rPr>
                <a:t>Unleaded</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74123" y="1311975"/>
            <a:ext cx="10804186" cy="7763467"/>
          </a:xfrm>
          <a:custGeom>
            <a:avLst/>
            <a:gdLst/>
            <a:ahLst/>
            <a:cxnLst/>
            <a:rect r="r" b="b" t="t" l="l"/>
            <a:pathLst>
              <a:path h="7763467" w="10804186">
                <a:moveTo>
                  <a:pt x="0" y="0"/>
                </a:moveTo>
                <a:lnTo>
                  <a:pt x="10804186" y="0"/>
                </a:lnTo>
                <a:lnTo>
                  <a:pt x="10804186" y="7763467"/>
                </a:lnTo>
                <a:lnTo>
                  <a:pt x="0" y="7763467"/>
                </a:lnTo>
                <a:lnTo>
                  <a:pt x="0" y="0"/>
                </a:lnTo>
                <a:close/>
              </a:path>
            </a:pathLst>
          </a:custGeom>
          <a:blipFill>
            <a:blip r:embed="rId2"/>
            <a:stretch>
              <a:fillRect l="-26581" t="-16957" r="-37262" b="-11238"/>
            </a:stretch>
          </a:blipFill>
        </p:spPr>
      </p:sp>
      <p:grpSp>
        <p:nvGrpSpPr>
          <p:cNvPr name="Group 3" id="3"/>
          <p:cNvGrpSpPr/>
          <p:nvPr/>
        </p:nvGrpSpPr>
        <p:grpSpPr>
          <a:xfrm rot="0">
            <a:off x="0" y="0"/>
            <a:ext cx="6626788" cy="10814678"/>
            <a:chOff x="0" y="0"/>
            <a:chExt cx="1745327" cy="2848310"/>
          </a:xfrm>
        </p:grpSpPr>
        <p:sp>
          <p:nvSpPr>
            <p:cNvPr name="Freeform 4" id="4"/>
            <p:cNvSpPr/>
            <p:nvPr/>
          </p:nvSpPr>
          <p:spPr>
            <a:xfrm flipH="false" flipV="false" rot="0">
              <a:off x="0" y="0"/>
              <a:ext cx="1745327" cy="2848310"/>
            </a:xfrm>
            <a:custGeom>
              <a:avLst/>
              <a:gdLst/>
              <a:ahLst/>
              <a:cxnLst/>
              <a:rect r="r" b="b" t="t" l="l"/>
              <a:pathLst>
                <a:path h="2848310" w="1745327">
                  <a:moveTo>
                    <a:pt x="0" y="0"/>
                  </a:moveTo>
                  <a:lnTo>
                    <a:pt x="1745327" y="0"/>
                  </a:lnTo>
                  <a:lnTo>
                    <a:pt x="1745327" y="2848310"/>
                  </a:lnTo>
                  <a:lnTo>
                    <a:pt x="0" y="2848310"/>
                  </a:lnTo>
                  <a:close/>
                </a:path>
              </a:pathLst>
            </a:custGeom>
            <a:solidFill>
              <a:srgbClr val="7B1919"/>
            </a:solidFill>
          </p:spPr>
        </p:sp>
        <p:sp>
          <p:nvSpPr>
            <p:cNvPr name="TextBox 5" id="5"/>
            <p:cNvSpPr txBox="true"/>
            <p:nvPr/>
          </p:nvSpPr>
          <p:spPr>
            <a:xfrm>
              <a:off x="0" y="9525"/>
              <a:ext cx="1745327" cy="283878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028700" y="1077993"/>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EFEFE"/>
                </a:solidFill>
                <a:latin typeface="Telegraf"/>
              </a:rPr>
              <a:t>Group 4 Fall 2023</a:t>
            </a:r>
          </a:p>
        </p:txBody>
      </p:sp>
      <p:grpSp>
        <p:nvGrpSpPr>
          <p:cNvPr name="Group 7" id="7"/>
          <p:cNvGrpSpPr/>
          <p:nvPr/>
        </p:nvGrpSpPr>
        <p:grpSpPr>
          <a:xfrm rot="0">
            <a:off x="1028700" y="2396246"/>
            <a:ext cx="4771649" cy="5594926"/>
            <a:chOff x="0" y="0"/>
            <a:chExt cx="6362198" cy="7459902"/>
          </a:xfrm>
        </p:grpSpPr>
        <p:sp>
          <p:nvSpPr>
            <p:cNvPr name="TextBox 8" id="8"/>
            <p:cNvSpPr txBox="true"/>
            <p:nvPr/>
          </p:nvSpPr>
          <p:spPr>
            <a:xfrm rot="0">
              <a:off x="0" y="66675"/>
              <a:ext cx="6362198" cy="1762125"/>
            </a:xfrm>
            <a:prstGeom prst="rect">
              <a:avLst/>
            </a:prstGeom>
          </p:spPr>
          <p:txBody>
            <a:bodyPr anchor="t" rtlCol="false" tIns="0" lIns="0" bIns="0" rIns="0">
              <a:spAutoFit/>
            </a:bodyPr>
            <a:lstStyle/>
            <a:p>
              <a:pPr>
                <a:lnSpc>
                  <a:spcPts val="9000"/>
                </a:lnSpc>
              </a:pPr>
              <a:r>
                <a:rPr lang="en-US" sz="9000">
                  <a:solidFill>
                    <a:srgbClr val="FEFEFE"/>
                  </a:solidFill>
                  <a:latin typeface="Telegraf"/>
                </a:rPr>
                <a:t>Holidays</a:t>
              </a:r>
            </a:p>
          </p:txBody>
        </p:sp>
        <p:sp>
          <p:nvSpPr>
            <p:cNvPr name="TextBox 9" id="9"/>
            <p:cNvSpPr txBox="true"/>
            <p:nvPr/>
          </p:nvSpPr>
          <p:spPr>
            <a:xfrm rot="0">
              <a:off x="0" y="1906826"/>
              <a:ext cx="6362198" cy="5553076"/>
            </a:xfrm>
            <a:prstGeom prst="rect">
              <a:avLst/>
            </a:prstGeom>
          </p:spPr>
          <p:txBody>
            <a:bodyPr anchor="t" rtlCol="false" tIns="0" lIns="0" bIns="0" rIns="0">
              <a:spAutoFit/>
            </a:bodyPr>
            <a:lstStyle/>
            <a:p>
              <a:pPr marL="0" indent="0" lvl="0">
                <a:lnSpc>
                  <a:spcPts val="4199"/>
                </a:lnSpc>
                <a:spcBef>
                  <a:spcPct val="0"/>
                </a:spcBef>
              </a:pPr>
              <a:r>
                <a:rPr lang="en-US" sz="2999">
                  <a:solidFill>
                    <a:srgbClr val="FEFEFE"/>
                  </a:solidFill>
                  <a:latin typeface="Public Sans"/>
                </a:rPr>
                <a:t>Distributions for the four different metrics for Major Holidays Vs Non Major Holiday days. Major holidays may negatively affect business at Maverik, at least on the actual day of the holiday.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4346660" y="-527678"/>
            <a:ext cx="6263965" cy="10814678"/>
            <a:chOff x="0" y="0"/>
            <a:chExt cx="1649769" cy="2848310"/>
          </a:xfrm>
        </p:grpSpPr>
        <p:sp>
          <p:nvSpPr>
            <p:cNvPr name="Freeform 3" id="3"/>
            <p:cNvSpPr/>
            <p:nvPr/>
          </p:nvSpPr>
          <p:spPr>
            <a:xfrm flipH="false" flipV="false" rot="0">
              <a:off x="0" y="0"/>
              <a:ext cx="1649768" cy="2848310"/>
            </a:xfrm>
            <a:custGeom>
              <a:avLst/>
              <a:gdLst/>
              <a:ahLst/>
              <a:cxnLst/>
              <a:rect r="r" b="b" t="t" l="l"/>
              <a:pathLst>
                <a:path h="2848310" w="1649768">
                  <a:moveTo>
                    <a:pt x="0" y="0"/>
                  </a:moveTo>
                  <a:lnTo>
                    <a:pt x="1649768" y="0"/>
                  </a:lnTo>
                  <a:lnTo>
                    <a:pt x="1649768" y="2848310"/>
                  </a:lnTo>
                  <a:lnTo>
                    <a:pt x="0" y="2848310"/>
                  </a:lnTo>
                  <a:close/>
                </a:path>
              </a:pathLst>
            </a:custGeom>
            <a:solidFill>
              <a:srgbClr val="7B1919"/>
            </a:solidFill>
          </p:spPr>
        </p:sp>
        <p:sp>
          <p:nvSpPr>
            <p:cNvPr name="TextBox 4" id="4"/>
            <p:cNvSpPr txBox="true"/>
            <p:nvPr/>
          </p:nvSpPr>
          <p:spPr>
            <a:xfrm>
              <a:off x="0" y="9525"/>
              <a:ext cx="1649769" cy="2838785"/>
            </a:xfrm>
            <a:prstGeom prst="rect">
              <a:avLst/>
            </a:prstGeom>
          </p:spPr>
          <p:txBody>
            <a:bodyPr anchor="ctr" rtlCol="false" tIns="50800" lIns="50800" bIns="50800" rIns="50800"/>
            <a:lstStyle/>
            <a:p>
              <a:pPr algn="ctr">
                <a:lnSpc>
                  <a:spcPts val="1869"/>
                </a:lnSpc>
              </a:pPr>
            </a:p>
          </p:txBody>
        </p:sp>
      </p:grpSp>
      <p:sp>
        <p:nvSpPr>
          <p:cNvPr name="TextBox 5" id="5"/>
          <p:cNvSpPr txBox="true"/>
          <p:nvPr/>
        </p:nvSpPr>
        <p:spPr>
          <a:xfrm rot="0">
            <a:off x="14799719" y="8857010"/>
            <a:ext cx="3981787" cy="401290"/>
          </a:xfrm>
          <a:prstGeom prst="rect">
            <a:avLst/>
          </a:prstGeom>
        </p:spPr>
        <p:txBody>
          <a:bodyPr anchor="t" rtlCol="false" tIns="0" lIns="0" bIns="0" rIns="0">
            <a:spAutoFit/>
          </a:bodyPr>
          <a:lstStyle/>
          <a:p>
            <a:pPr>
              <a:lnSpc>
                <a:spcPts val="3081"/>
              </a:lnSpc>
              <a:spcBef>
                <a:spcPct val="0"/>
              </a:spcBef>
            </a:pPr>
            <a:r>
              <a:rPr lang="en-US" sz="2201">
                <a:solidFill>
                  <a:srgbClr val="FEFEFE"/>
                </a:solidFill>
                <a:latin typeface="Telegraf"/>
              </a:rPr>
              <a:t>Group 4 Fall 2023</a:t>
            </a:r>
          </a:p>
        </p:txBody>
      </p:sp>
      <p:sp>
        <p:nvSpPr>
          <p:cNvPr name="Freeform 6" id="6"/>
          <p:cNvSpPr/>
          <p:nvPr/>
        </p:nvSpPr>
        <p:spPr>
          <a:xfrm flipH="false" flipV="false" rot="8624779">
            <a:off x="14970752" y="3386028"/>
            <a:ext cx="12733730" cy="7593934"/>
          </a:xfrm>
          <a:custGeom>
            <a:avLst/>
            <a:gdLst/>
            <a:ahLst/>
            <a:cxnLst/>
            <a:rect r="r" b="b" t="t" l="l"/>
            <a:pathLst>
              <a:path h="7593934" w="12733730">
                <a:moveTo>
                  <a:pt x="0" y="0"/>
                </a:moveTo>
                <a:lnTo>
                  <a:pt x="12733731" y="0"/>
                </a:lnTo>
                <a:lnTo>
                  <a:pt x="12733731"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9082" y="1028700"/>
            <a:ext cx="13373876" cy="8809780"/>
          </a:xfrm>
          <a:custGeom>
            <a:avLst/>
            <a:gdLst/>
            <a:ahLst/>
            <a:cxnLst/>
            <a:rect r="r" b="b" t="t" l="l"/>
            <a:pathLst>
              <a:path h="8809780" w="13373876">
                <a:moveTo>
                  <a:pt x="0" y="0"/>
                </a:moveTo>
                <a:lnTo>
                  <a:pt x="13373876" y="0"/>
                </a:lnTo>
                <a:lnTo>
                  <a:pt x="13373876" y="8809780"/>
                </a:lnTo>
                <a:lnTo>
                  <a:pt x="0" y="8809780"/>
                </a:lnTo>
                <a:lnTo>
                  <a:pt x="0" y="0"/>
                </a:lnTo>
                <a:close/>
              </a:path>
            </a:pathLst>
          </a:custGeom>
          <a:blipFill>
            <a:blip r:embed="rId4"/>
            <a:stretch>
              <a:fillRect l="0" t="0" r="-31746" b="0"/>
            </a:stretch>
          </a:blipFill>
        </p:spPr>
      </p:sp>
      <p:sp>
        <p:nvSpPr>
          <p:cNvPr name="Freeform 8" id="8"/>
          <p:cNvSpPr/>
          <p:nvPr/>
        </p:nvSpPr>
        <p:spPr>
          <a:xfrm flipH="false" flipV="false" rot="0">
            <a:off x="11741691" y="355978"/>
            <a:ext cx="1981268" cy="1133332"/>
          </a:xfrm>
          <a:custGeom>
            <a:avLst/>
            <a:gdLst/>
            <a:ahLst/>
            <a:cxnLst/>
            <a:rect r="r" b="b" t="t" l="l"/>
            <a:pathLst>
              <a:path h="1133332" w="1981268">
                <a:moveTo>
                  <a:pt x="0" y="0"/>
                </a:moveTo>
                <a:lnTo>
                  <a:pt x="1981267" y="0"/>
                </a:lnTo>
                <a:lnTo>
                  <a:pt x="1981267" y="1133332"/>
                </a:lnTo>
                <a:lnTo>
                  <a:pt x="0" y="1133332"/>
                </a:lnTo>
                <a:lnTo>
                  <a:pt x="0" y="0"/>
                </a:lnTo>
                <a:close/>
              </a:path>
            </a:pathLst>
          </a:custGeom>
          <a:blipFill>
            <a:blip r:embed="rId4"/>
            <a:stretch>
              <a:fillRect l="-626701" t="-310761" r="-104039" b="-315380"/>
            </a:stretch>
          </a:blipFill>
        </p:spPr>
      </p:sp>
      <p:grpSp>
        <p:nvGrpSpPr>
          <p:cNvPr name="Group 9" id="9"/>
          <p:cNvGrpSpPr/>
          <p:nvPr/>
        </p:nvGrpSpPr>
        <p:grpSpPr>
          <a:xfrm rot="0">
            <a:off x="13526652" y="922644"/>
            <a:ext cx="392612" cy="335483"/>
            <a:chOff x="0" y="0"/>
            <a:chExt cx="103404" cy="88358"/>
          </a:xfrm>
        </p:grpSpPr>
        <p:sp>
          <p:nvSpPr>
            <p:cNvPr name="Freeform 10" id="10"/>
            <p:cNvSpPr/>
            <p:nvPr/>
          </p:nvSpPr>
          <p:spPr>
            <a:xfrm flipH="false" flipV="false" rot="0">
              <a:off x="0" y="0"/>
              <a:ext cx="103404" cy="88358"/>
            </a:xfrm>
            <a:custGeom>
              <a:avLst/>
              <a:gdLst/>
              <a:ahLst/>
              <a:cxnLst/>
              <a:rect r="r" b="b" t="t" l="l"/>
              <a:pathLst>
                <a:path h="88358" w="103404">
                  <a:moveTo>
                    <a:pt x="0" y="0"/>
                  </a:moveTo>
                  <a:lnTo>
                    <a:pt x="103404" y="0"/>
                  </a:lnTo>
                  <a:lnTo>
                    <a:pt x="103404" y="88358"/>
                  </a:lnTo>
                  <a:lnTo>
                    <a:pt x="0" y="88358"/>
                  </a:lnTo>
                  <a:close/>
                </a:path>
              </a:pathLst>
            </a:custGeom>
            <a:solidFill>
              <a:srgbClr val="FFFFFF"/>
            </a:solidFill>
          </p:spPr>
        </p:sp>
        <p:sp>
          <p:nvSpPr>
            <p:cNvPr name="TextBox 11" id="11"/>
            <p:cNvSpPr txBox="true"/>
            <p:nvPr/>
          </p:nvSpPr>
          <p:spPr>
            <a:xfrm>
              <a:off x="0" y="-66675"/>
              <a:ext cx="103404" cy="155033"/>
            </a:xfrm>
            <a:prstGeom prst="rect">
              <a:avLst/>
            </a:prstGeom>
          </p:spPr>
          <p:txBody>
            <a:bodyPr anchor="ctr" rtlCol="false" tIns="50800" lIns="50800" bIns="50800" rIns="50800"/>
            <a:lstStyle/>
            <a:p>
              <a:pPr algn="ctr">
                <a:lnSpc>
                  <a:spcPts val="3081"/>
                </a:lnSpc>
              </a:pPr>
            </a:p>
          </p:txBody>
        </p:sp>
      </p:grpSp>
      <p:sp>
        <p:nvSpPr>
          <p:cNvPr name="TextBox 12" id="12"/>
          <p:cNvSpPr txBox="true"/>
          <p:nvPr/>
        </p:nvSpPr>
        <p:spPr>
          <a:xfrm rot="0">
            <a:off x="14346660" y="1696923"/>
            <a:ext cx="3275464" cy="2059940"/>
          </a:xfrm>
          <a:prstGeom prst="rect">
            <a:avLst/>
          </a:prstGeom>
        </p:spPr>
        <p:txBody>
          <a:bodyPr anchor="t" rtlCol="false" tIns="0" lIns="0" bIns="0" rIns="0">
            <a:spAutoFit/>
          </a:bodyPr>
          <a:lstStyle/>
          <a:p>
            <a:pPr algn="ctr">
              <a:lnSpc>
                <a:spcPts val="7930"/>
              </a:lnSpc>
            </a:pPr>
            <a:r>
              <a:rPr lang="en-US" sz="6500">
                <a:solidFill>
                  <a:srgbClr val="FEFEFE"/>
                </a:solidFill>
                <a:latin typeface="Telegraf"/>
              </a:rPr>
              <a:t>DAILY SALES</a:t>
            </a:r>
          </a:p>
        </p:txBody>
      </p:sp>
      <p:sp>
        <p:nvSpPr>
          <p:cNvPr name="TextBox 13" id="13"/>
          <p:cNvSpPr txBox="true"/>
          <p:nvPr/>
        </p:nvSpPr>
        <p:spPr>
          <a:xfrm rot="0">
            <a:off x="14799719" y="3680663"/>
            <a:ext cx="2369344" cy="434340"/>
          </a:xfrm>
          <a:prstGeom prst="rect">
            <a:avLst/>
          </a:prstGeom>
        </p:spPr>
        <p:txBody>
          <a:bodyPr anchor="t" rtlCol="false" tIns="0" lIns="0" bIns="0" rIns="0">
            <a:spAutoFit/>
          </a:bodyPr>
          <a:lstStyle/>
          <a:p>
            <a:pPr algn="ctr">
              <a:lnSpc>
                <a:spcPts val="3359"/>
              </a:lnSpc>
              <a:spcBef>
                <a:spcPct val="0"/>
              </a:spcBef>
            </a:pPr>
            <a:r>
              <a:rPr lang="en-US" sz="2400">
                <a:solidFill>
                  <a:srgbClr val="FEFEFE"/>
                </a:solidFill>
                <a:latin typeface="Telegraf"/>
              </a:rPr>
              <a:t>Selected Stores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DAF0z7VsSvw</dc:identifier>
  <dcterms:modified xsi:type="dcterms:W3CDTF">2011-08-01T06:04:30Z</dcterms:modified>
  <cp:revision>1</cp:revision>
  <dc:title>FINAL PRESENTATION CAPSTONE</dc:title>
</cp:coreProperties>
</file>